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0"/>
  </p:notesMasterIdLst>
  <p:handoutMasterIdLst>
    <p:handoutMasterId r:id="rId31"/>
  </p:handoutMasterIdLst>
  <p:sldIdLst>
    <p:sldId id="256" r:id="rId3"/>
    <p:sldId id="266" r:id="rId4"/>
    <p:sldId id="292" r:id="rId5"/>
    <p:sldId id="295" r:id="rId6"/>
    <p:sldId id="257" r:id="rId7"/>
    <p:sldId id="262" r:id="rId8"/>
    <p:sldId id="276" r:id="rId9"/>
    <p:sldId id="286" r:id="rId10"/>
    <p:sldId id="258" r:id="rId11"/>
    <p:sldId id="277" r:id="rId12"/>
    <p:sldId id="296" r:id="rId13"/>
    <p:sldId id="259" r:id="rId14"/>
    <p:sldId id="261" r:id="rId15"/>
    <p:sldId id="278" r:id="rId16"/>
    <p:sldId id="263" r:id="rId17"/>
    <p:sldId id="279" r:id="rId18"/>
    <p:sldId id="264" r:id="rId19"/>
    <p:sldId id="282" r:id="rId20"/>
    <p:sldId id="301" r:id="rId21"/>
    <p:sldId id="284" r:id="rId22"/>
    <p:sldId id="285" r:id="rId23"/>
    <p:sldId id="297" r:id="rId24"/>
    <p:sldId id="298" r:id="rId25"/>
    <p:sldId id="299" r:id="rId26"/>
    <p:sldId id="300" r:id="rId27"/>
    <p:sldId id="293" r:id="rId28"/>
    <p:sldId id="29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799" autoAdjust="0"/>
  </p:normalViewPr>
  <p:slideViewPr>
    <p:cSldViewPr snapToGrid="0">
      <p:cViewPr>
        <p:scale>
          <a:sx n="91" d="100"/>
          <a:sy n="91" d="100"/>
        </p:scale>
        <p:origin x="-1123" y="-29"/>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354925-D66F-D64A-AD8B-6E65E9FCD5D3}" type="datetimeFigureOut">
              <a:rPr lang="en-US" smtClean="0"/>
              <a:t>5/3/2016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1A82B9-5E14-4F45-9418-B89207D7E2F4}" type="slidenum">
              <a:rPr lang="en-US" smtClean="0"/>
              <a:t>‹#›</a:t>
            </a:fld>
            <a:endParaRPr lang="en-US"/>
          </a:p>
        </p:txBody>
      </p:sp>
    </p:spTree>
    <p:extLst>
      <p:ext uri="{BB962C8B-B14F-4D97-AF65-F5344CB8AC3E}">
        <p14:creationId xmlns:p14="http://schemas.microsoft.com/office/powerpoint/2010/main" val="26757758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F255-5B29-4619-ABF7-E7AAD6C36657}" type="datetimeFigureOut">
              <a:rPr lang="en-US" smtClean="0"/>
              <a:t>5/3/2016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D5F04-FEE0-40CF-A294-F27CE6E8B87C}" type="slidenum">
              <a:rPr lang="en-US" smtClean="0"/>
              <a:t>‹#›</a:t>
            </a:fld>
            <a:endParaRPr lang="en-US"/>
          </a:p>
        </p:txBody>
      </p:sp>
    </p:spTree>
    <p:extLst>
      <p:ext uri="{BB962C8B-B14F-4D97-AF65-F5344CB8AC3E}">
        <p14:creationId xmlns:p14="http://schemas.microsoft.com/office/powerpoint/2010/main" val="15599052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a:t>
            </a:fld>
            <a:endParaRPr lang="en-US" dirty="0"/>
          </a:p>
        </p:txBody>
      </p:sp>
    </p:spTree>
    <p:extLst>
      <p:ext uri="{BB962C8B-B14F-4D97-AF65-F5344CB8AC3E}">
        <p14:creationId xmlns:p14="http://schemas.microsoft.com/office/powerpoint/2010/main" val="170194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13</a:t>
            </a:fld>
            <a:endParaRPr lang="en-US"/>
          </a:p>
        </p:txBody>
      </p:sp>
    </p:spTree>
    <p:extLst>
      <p:ext uri="{BB962C8B-B14F-4D97-AF65-F5344CB8AC3E}">
        <p14:creationId xmlns:p14="http://schemas.microsoft.com/office/powerpoint/2010/main" val="224522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14</a:t>
            </a:fld>
            <a:endParaRPr lang="en-US"/>
          </a:p>
        </p:txBody>
      </p:sp>
    </p:spTree>
    <p:extLst>
      <p:ext uri="{BB962C8B-B14F-4D97-AF65-F5344CB8AC3E}">
        <p14:creationId xmlns:p14="http://schemas.microsoft.com/office/powerpoint/2010/main" val="3913231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15</a:t>
            </a:fld>
            <a:endParaRPr lang="en-US"/>
          </a:p>
        </p:txBody>
      </p:sp>
    </p:spTree>
    <p:extLst>
      <p:ext uri="{BB962C8B-B14F-4D97-AF65-F5344CB8AC3E}">
        <p14:creationId xmlns:p14="http://schemas.microsoft.com/office/powerpoint/2010/main" val="3076157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16</a:t>
            </a:fld>
            <a:endParaRPr lang="en-US"/>
          </a:p>
        </p:txBody>
      </p:sp>
    </p:spTree>
    <p:extLst>
      <p:ext uri="{BB962C8B-B14F-4D97-AF65-F5344CB8AC3E}">
        <p14:creationId xmlns:p14="http://schemas.microsoft.com/office/powerpoint/2010/main" val="1225723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20</a:t>
            </a:fld>
            <a:endParaRPr lang="en-US"/>
          </a:p>
        </p:txBody>
      </p:sp>
    </p:spTree>
    <p:extLst>
      <p:ext uri="{BB962C8B-B14F-4D97-AF65-F5344CB8AC3E}">
        <p14:creationId xmlns:p14="http://schemas.microsoft.com/office/powerpoint/2010/main" val="349990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21</a:t>
            </a:fld>
            <a:endParaRPr lang="en-US"/>
          </a:p>
        </p:txBody>
      </p:sp>
    </p:spTree>
    <p:extLst>
      <p:ext uri="{BB962C8B-B14F-4D97-AF65-F5344CB8AC3E}">
        <p14:creationId xmlns:p14="http://schemas.microsoft.com/office/powerpoint/2010/main" val="249745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a:t>
            </a:fld>
            <a:endParaRPr lang="en-US"/>
          </a:p>
        </p:txBody>
      </p:sp>
    </p:spTree>
    <p:extLst>
      <p:ext uri="{BB962C8B-B14F-4D97-AF65-F5344CB8AC3E}">
        <p14:creationId xmlns:p14="http://schemas.microsoft.com/office/powerpoint/2010/main" val="320735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Need original image from spiritual</a:t>
            </a:r>
            <a:r>
              <a:rPr lang="en-US" baseline="0" dirty="0" smtClean="0"/>
              <a:t>fitness.us</a:t>
            </a:r>
          </a:p>
          <a:p>
            <a:r>
              <a:rPr lang="en-US" baseline="0" dirty="0" smtClean="0"/>
              <a:t>Purposefully not mentioning anything about congregational </a:t>
            </a:r>
            <a:r>
              <a:rPr lang="en-US" baseline="0" dirty="0" err="1" smtClean="0"/>
              <a:t>salat</a:t>
            </a:r>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5</a:t>
            </a:fld>
            <a:endParaRPr lang="en-US"/>
          </a:p>
        </p:txBody>
      </p:sp>
    </p:spTree>
    <p:extLst>
      <p:ext uri="{BB962C8B-B14F-4D97-AF65-F5344CB8AC3E}">
        <p14:creationId xmlns:p14="http://schemas.microsoft.com/office/powerpoint/2010/main" val="14855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6</a:t>
            </a:fld>
            <a:endParaRPr lang="en-US"/>
          </a:p>
        </p:txBody>
      </p:sp>
    </p:spTree>
    <p:extLst>
      <p:ext uri="{BB962C8B-B14F-4D97-AF65-F5344CB8AC3E}">
        <p14:creationId xmlns:p14="http://schemas.microsoft.com/office/powerpoint/2010/main" val="346061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7</a:t>
            </a:fld>
            <a:endParaRPr lang="en-US"/>
          </a:p>
        </p:txBody>
      </p:sp>
    </p:spTree>
    <p:extLst>
      <p:ext uri="{BB962C8B-B14F-4D97-AF65-F5344CB8AC3E}">
        <p14:creationId xmlns:p14="http://schemas.microsoft.com/office/powerpoint/2010/main" val="255100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8</a:t>
            </a:fld>
            <a:endParaRPr lang="en-US"/>
          </a:p>
        </p:txBody>
      </p:sp>
    </p:spTree>
    <p:extLst>
      <p:ext uri="{BB962C8B-B14F-4D97-AF65-F5344CB8AC3E}">
        <p14:creationId xmlns:p14="http://schemas.microsoft.com/office/powerpoint/2010/main" val="201465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9</a:t>
            </a:fld>
            <a:endParaRPr lang="en-US"/>
          </a:p>
        </p:txBody>
      </p:sp>
    </p:spTree>
    <p:extLst>
      <p:ext uri="{BB962C8B-B14F-4D97-AF65-F5344CB8AC3E}">
        <p14:creationId xmlns:p14="http://schemas.microsoft.com/office/powerpoint/2010/main" val="105857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10</a:t>
            </a:fld>
            <a:endParaRPr lang="en-US"/>
          </a:p>
        </p:txBody>
      </p:sp>
    </p:spTree>
    <p:extLst>
      <p:ext uri="{BB962C8B-B14F-4D97-AF65-F5344CB8AC3E}">
        <p14:creationId xmlns:p14="http://schemas.microsoft.com/office/powerpoint/2010/main" val="161620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12</a:t>
            </a:fld>
            <a:endParaRPr lang="en-US"/>
          </a:p>
        </p:txBody>
      </p:sp>
    </p:spTree>
    <p:extLst>
      <p:ext uri="{BB962C8B-B14F-4D97-AF65-F5344CB8AC3E}">
        <p14:creationId xmlns:p14="http://schemas.microsoft.com/office/powerpoint/2010/main" val="346464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0" name="Shape 30"/>
          <p:cNvSpPr>
            <a:spLocks noGrp="1"/>
          </p:cNvSpPr>
          <p:nvPr>
            <p:ph type="title"/>
          </p:nvPr>
        </p:nvSpPr>
        <p:spPr>
          <a:xfrm>
            <a:off x="776883" y="401836"/>
            <a:ext cx="7590235" cy="1660922"/>
          </a:xfrm>
          <a:prstGeom prst="rect">
            <a:avLst/>
          </a:prstGeom>
        </p:spPr>
        <p:txBody>
          <a:bodyPr/>
          <a:lstStyle/>
          <a:p>
            <a:r>
              <a:t>Title Text</a:t>
            </a:r>
          </a:p>
        </p:txBody>
      </p:sp>
      <p:sp>
        <p:nvSpPr>
          <p:cNvPr id="31" name="Shape 31"/>
          <p:cNvSpPr>
            <a:spLocks noGrp="1"/>
          </p:cNvSpPr>
          <p:nvPr>
            <p:ph type="body" idx="1"/>
          </p:nvPr>
        </p:nvSpPr>
        <p:spPr>
          <a:xfrm>
            <a:off x="776883" y="2125267"/>
            <a:ext cx="7590235"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850629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BD886521-8F72-CA44-8759-152FD4266DA4}" type="datetime1">
              <a:rPr lang="en-US" smtClean="0"/>
              <a:t>5/3/2016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34645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D2A80171-11A7-7B4D-82A0-5487215A3BC9}" type="datetime1">
              <a:rPr lang="en-US" smtClean="0"/>
              <a:t>5/3/2016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167916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BED1A7E-57A1-0344-914A-E937BD2D2969}" type="datetime1">
              <a:rPr lang="en-US" smtClean="0"/>
              <a:t>5/3/2016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72273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3CB6BA4-3ED0-D149-A241-2E2F8BCD826F}" type="datetime1">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95641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C53ECBB-2510-AA46-9E21-E2E20F93C7B8}" type="datetime1">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11904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AC1B0F2-C306-B146-9EDE-30A34C482963}" type="datetime1">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054276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4DEFA89-3C3F-4946-854B-E7114B890781}" type="datetime1">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42811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9" name="Shape 39"/>
          <p:cNvSpPr>
            <a:spLocks noGrp="1"/>
          </p:cNvSpPr>
          <p:nvPr>
            <p:ph type="pic" sz="quarter" idx="13"/>
          </p:nvPr>
        </p:nvSpPr>
        <p:spPr>
          <a:xfrm>
            <a:off x="5331024" y="2125266"/>
            <a:ext cx="3036094" cy="4018361"/>
          </a:xfrm>
          <a:prstGeom prst="rect">
            <a:avLst/>
          </a:prstGeom>
        </p:spPr>
        <p:txBody>
          <a:bodyPr lIns="91439" tIns="45719" rIns="91439" bIns="45719" anchor="t">
            <a:noAutofit/>
          </a:bodyPr>
          <a:lstStyle/>
          <a:p>
            <a:endParaRPr/>
          </a:p>
        </p:txBody>
      </p:sp>
      <p:sp>
        <p:nvSpPr>
          <p:cNvPr id="40" name="Shape 40"/>
          <p:cNvSpPr>
            <a:spLocks noGrp="1"/>
          </p:cNvSpPr>
          <p:nvPr>
            <p:ph type="title"/>
          </p:nvPr>
        </p:nvSpPr>
        <p:spPr>
          <a:xfrm>
            <a:off x="776883" y="401836"/>
            <a:ext cx="7590235" cy="1660922"/>
          </a:xfrm>
          <a:prstGeom prst="rect">
            <a:avLst/>
          </a:prstGeom>
        </p:spPr>
        <p:txBody>
          <a:bodyPr/>
          <a:lstStyle/>
          <a:p>
            <a:r>
              <a:t>Title Text</a:t>
            </a:r>
          </a:p>
        </p:txBody>
      </p:sp>
      <p:sp>
        <p:nvSpPr>
          <p:cNvPr id="41" name="Shape 41"/>
          <p:cNvSpPr>
            <a:spLocks noGrp="1"/>
          </p:cNvSpPr>
          <p:nvPr>
            <p:ph type="body" sz="half" idx="1"/>
          </p:nvPr>
        </p:nvSpPr>
        <p:spPr>
          <a:xfrm>
            <a:off x="776883" y="2125267"/>
            <a:ext cx="3795117"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98251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57" name="Shape 57"/>
          <p:cNvSpPr>
            <a:spLocks noGrp="1"/>
          </p:cNvSpPr>
          <p:nvPr>
            <p:ph type="pic" sz="quarter" idx="13"/>
          </p:nvPr>
        </p:nvSpPr>
        <p:spPr>
          <a:xfrm>
            <a:off x="428626" y="440272"/>
            <a:ext cx="3170039" cy="2920010"/>
          </a:xfrm>
          <a:prstGeom prst="rect">
            <a:avLst/>
          </a:prstGeom>
        </p:spPr>
        <p:txBody>
          <a:bodyPr lIns="91439" tIns="45719" rIns="91439" bIns="45719" anchor="t">
            <a:noAutofit/>
          </a:bodyPr>
          <a:lstStyle/>
          <a:p>
            <a:endParaRPr/>
          </a:p>
        </p:txBody>
      </p:sp>
      <p:sp>
        <p:nvSpPr>
          <p:cNvPr id="58" name="Shape 58"/>
          <p:cNvSpPr>
            <a:spLocks noGrp="1"/>
          </p:cNvSpPr>
          <p:nvPr>
            <p:ph type="pic" idx="14"/>
          </p:nvPr>
        </p:nvSpPr>
        <p:spPr>
          <a:xfrm>
            <a:off x="3741540" y="444218"/>
            <a:ext cx="4947047" cy="5973962"/>
          </a:xfrm>
          <a:prstGeom prst="rect">
            <a:avLst/>
          </a:prstGeom>
        </p:spPr>
        <p:txBody>
          <a:bodyPr lIns="91439" tIns="45719" rIns="91439" bIns="45719" anchor="t">
            <a:noAutofit/>
          </a:bodyPr>
          <a:lstStyle/>
          <a:p>
            <a:endParaRPr/>
          </a:p>
        </p:txBody>
      </p:sp>
      <p:sp>
        <p:nvSpPr>
          <p:cNvPr id="59" name="Shape 59"/>
          <p:cNvSpPr>
            <a:spLocks noGrp="1"/>
          </p:cNvSpPr>
          <p:nvPr>
            <p:ph type="pic" sz="quarter" idx="15"/>
          </p:nvPr>
        </p:nvSpPr>
        <p:spPr>
          <a:xfrm>
            <a:off x="428626" y="3497720"/>
            <a:ext cx="3170039" cy="2911080"/>
          </a:xfrm>
          <a:prstGeom prst="rect">
            <a:avLst/>
          </a:prstGeom>
        </p:spPr>
        <p:txBody>
          <a:bodyPr lIns="91439" tIns="45719" rIns="91439" bIns="45719" anchor="t">
            <a:noAutofit/>
          </a:bodyPr>
          <a:lstStyle/>
          <a:p>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1957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7" name="Shape 6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4117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2969" y="1839515"/>
            <a:ext cx="7358063" cy="1785938"/>
          </a:xfrm>
          <a:prstGeom prst="rect">
            <a:avLst/>
          </a:prstGeom>
        </p:spPr>
        <p:txBody>
          <a:bodyPr anchor="b"/>
          <a:lstStyle/>
          <a:p>
            <a:r>
              <a:t>Title Text</a:t>
            </a:r>
          </a:p>
        </p:txBody>
      </p:sp>
      <p:sp>
        <p:nvSpPr>
          <p:cNvPr id="12" name="Shape 12"/>
          <p:cNvSpPr>
            <a:spLocks noGrp="1"/>
          </p:cNvSpPr>
          <p:nvPr>
            <p:ph type="body" sz="quarter" idx="1"/>
          </p:nvPr>
        </p:nvSpPr>
        <p:spPr>
          <a:xfrm>
            <a:off x="892969" y="3661172"/>
            <a:ext cx="7358063" cy="1169789"/>
          </a:xfrm>
          <a:prstGeom prst="rect">
            <a:avLst/>
          </a:prstGeom>
        </p:spPr>
        <p:txBody>
          <a:bodyPr anchor="t"/>
          <a:lstStyle>
            <a:lvl1pPr marL="0" indent="0" algn="ctr">
              <a:spcBef>
                <a:spcPts val="0"/>
              </a:spcBef>
              <a:buSzTx/>
              <a:buNone/>
              <a:defRPr sz="2531" b="0">
                <a:latin typeface="+mn-lt"/>
                <a:ea typeface="+mn-ea"/>
                <a:cs typeface="+mn-cs"/>
                <a:sym typeface="Chalkduster"/>
              </a:defRPr>
            </a:lvl1pPr>
            <a:lvl2pPr marL="0" indent="160729" algn="ctr">
              <a:spcBef>
                <a:spcPts val="0"/>
              </a:spcBef>
              <a:buSzTx/>
              <a:buNone/>
              <a:defRPr sz="2531" b="0">
                <a:latin typeface="+mn-lt"/>
                <a:ea typeface="+mn-ea"/>
                <a:cs typeface="+mn-cs"/>
                <a:sym typeface="Chalkduster"/>
              </a:defRPr>
            </a:lvl2pPr>
            <a:lvl3pPr marL="0" indent="321457" algn="ctr">
              <a:spcBef>
                <a:spcPts val="0"/>
              </a:spcBef>
              <a:buSzTx/>
              <a:buNone/>
              <a:defRPr sz="2531" b="0">
                <a:latin typeface="+mn-lt"/>
                <a:ea typeface="+mn-ea"/>
                <a:cs typeface="+mn-cs"/>
                <a:sym typeface="Chalkduster"/>
              </a:defRPr>
            </a:lvl3pPr>
            <a:lvl4pPr marL="0" indent="482186" algn="ctr">
              <a:spcBef>
                <a:spcPts val="0"/>
              </a:spcBef>
              <a:buSzTx/>
              <a:buNone/>
              <a:defRPr sz="2531" b="0">
                <a:latin typeface="+mn-lt"/>
                <a:ea typeface="+mn-ea"/>
                <a:cs typeface="+mn-cs"/>
                <a:sym typeface="Chalkduster"/>
              </a:defRPr>
            </a:lvl4pPr>
            <a:lvl5pPr marL="0" indent="642915" algn="ctr">
              <a:spcBef>
                <a:spcPts val="0"/>
              </a:spcBef>
              <a:buSzTx/>
              <a:buNone/>
              <a:defRPr sz="2531" b="0">
                <a:latin typeface="+mn-lt"/>
                <a:ea typeface="+mn-ea"/>
                <a:cs typeface="+mn-cs"/>
                <a:sym typeface="Chalkduster"/>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148245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8D18B36-1338-9D4C-ACF8-1A17D6EDF145}" type="datetime1">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307948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0FCC0FF-9CED-AF4B-A03E-80A6A078B018}" type="datetime1">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5433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3AE7289-80FF-0F42-89D1-2C2CF48491E2}" type="datetime1">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75028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14E21DA-02FF-7146-B484-05D6BBC3CCA3}" type="datetime1">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878659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76883" y="660797"/>
            <a:ext cx="7590235" cy="55364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8"/>
              </a:buBlip>
            </a:lvl1pPr>
            <a:lvl2pPr>
              <a:buBlip>
                <a:blip r:embed="rId8"/>
              </a:buBlip>
            </a:lvl2pPr>
            <a:lvl3pPr>
              <a:buBlip>
                <a:blip r:embed="rId8"/>
              </a:buBlip>
            </a:lvl3pPr>
            <a:lvl4pPr>
              <a:buBlip>
                <a:blip r:embed="rId8"/>
              </a:buBlip>
            </a:lvl4pPr>
            <a:lvl5pPr>
              <a:buBlip>
                <a:blip r:embed="rId8"/>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370013" y="1371600"/>
            <a:ext cx="7315201" cy="46513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4442501" y="6590110"/>
            <a:ext cx="250069" cy="248658"/>
          </a:xfrm>
          <a:prstGeom prst="rect">
            <a:avLst/>
          </a:prstGeom>
          <a:ln w="12700">
            <a:miter lim="400000"/>
          </a:ln>
        </p:spPr>
        <p:txBody>
          <a:bodyPr wrap="none" lIns="50800" tIns="50800" rIns="50800" bIns="50800">
            <a:spAutoFit/>
          </a:bodyPr>
          <a:lstStyle>
            <a:lvl1pPr>
              <a:defRPr sz="949" b="1">
                <a:solidFill>
                  <a:srgbClr val="454428"/>
                </a:solidFill>
              </a:defRPr>
            </a:lvl1pPr>
          </a:lstStyle>
          <a:p>
            <a:pPr algn="ctr" defTabSz="308063" hangingPunct="0"/>
            <a:fld id="{86CB4B4D-7CA3-9044-876B-883B54F8677D}" type="slidenum">
              <a:rPr lang="en-US" kern="0" smtClean="0">
                <a:latin typeface="Didot"/>
                <a:sym typeface="Didot"/>
              </a:rPr>
              <a:pPr algn="ctr" defTabSz="308063" hangingPunct="0"/>
              <a:t>‹#›</a:t>
            </a:fld>
            <a:endParaRPr lang="en-US" kern="0">
              <a:latin typeface="Didot"/>
              <a:sym typeface="Didot"/>
            </a:endParaRPr>
          </a:p>
        </p:txBody>
      </p:sp>
    </p:spTree>
    <p:extLst>
      <p:ext uri="{BB962C8B-B14F-4D97-AF65-F5344CB8AC3E}">
        <p14:creationId xmlns:p14="http://schemas.microsoft.com/office/powerpoint/2010/main" val="38642960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81" r:id="rId5"/>
  </p:sldLayoutIdLst>
  <p:transition spd="med"/>
  <p:hf hdr="0" ftr="0" dt="0"/>
  <p:txStyles>
    <p:titleStyle>
      <a:lvl1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1pPr>
      <a:lvl2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2pPr>
      <a:lvl3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3pPr>
      <a:lvl4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4pPr>
      <a:lvl5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5pPr>
      <a:lvl6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6pPr>
      <a:lvl7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7pPr>
      <a:lvl8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8pPr>
      <a:lvl9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9pPr>
    </p:titleStyle>
    <p:bodyStyle>
      <a:lvl1pPr marL="234396"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1pPr>
      <a:lvl2pPr marL="468792"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2pPr>
      <a:lvl3pPr marL="703188"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3pPr>
      <a:lvl4pPr marL="937584"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4pPr>
      <a:lvl5pPr marL="1171980"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5pPr>
      <a:lvl6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6pPr>
      <a:lvl7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7pPr>
      <a:lvl8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8pPr>
      <a:lvl9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9pPr>
    </p:bodyStyle>
    <p:otherStyle>
      <a:lvl1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1pPr>
      <a:lvl2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2pPr>
      <a:lvl3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3pPr>
      <a:lvl4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4pPr>
      <a:lvl5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5pPr>
      <a:lvl6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6pPr>
      <a:lvl7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7pPr>
      <a:lvl8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8pPr>
      <a:lvl9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0" y="6208681"/>
            <a:ext cx="472584" cy="365125"/>
          </a:xfrm>
          <a:prstGeom prst="rect">
            <a:avLst/>
          </a:prstGeom>
        </p:spPr>
        <p:txBody>
          <a:bodyPr vert="horz" lIns="91440" tIns="45720" rIns="91440" bIns="45720" rtlCol="0" anchor="ctr"/>
          <a:lstStyle>
            <a:lvl1pPr algn="r">
              <a:defRPr sz="1200">
                <a:solidFill>
                  <a:srgbClr val="FFFFFF"/>
                </a:solidFill>
              </a:defRPr>
            </a:lvl1pPr>
          </a:lstStyle>
          <a:p>
            <a:fld id="{D64212AE-C6D7-4DAE-B05A-60F3647E62E0}" type="slidenum">
              <a:rPr lang="en-US" smtClean="0"/>
              <a:pPr/>
              <a:t>‹#›</a:t>
            </a:fld>
            <a:endParaRPr lang="en-US"/>
          </a:p>
        </p:txBody>
      </p:sp>
    </p:spTree>
    <p:extLst>
      <p:ext uri="{BB962C8B-B14F-4D97-AF65-F5344CB8AC3E}">
        <p14:creationId xmlns:p14="http://schemas.microsoft.com/office/powerpoint/2010/main" val="19541166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Majlis Ansarullah</a:t>
            </a:r>
            <a:r>
              <a:rPr lang="en-US" b="1" dirty="0"/>
              <a:t/>
            </a:r>
            <a:br>
              <a:rPr lang="en-US" b="1" dirty="0"/>
            </a:br>
            <a:r>
              <a:rPr lang="en-US" b="1" dirty="0" smtClean="0"/>
              <a:t>Monthly Meeting</a:t>
            </a:r>
            <a:endParaRPr lang="en-US" b="1" dirty="0"/>
          </a:p>
        </p:txBody>
      </p:sp>
      <p:sp>
        <p:nvSpPr>
          <p:cNvPr id="3" name="Subtitle 2"/>
          <p:cNvSpPr>
            <a:spLocks noGrp="1"/>
          </p:cNvSpPr>
          <p:nvPr>
            <p:ph type="subTitle" idx="1"/>
          </p:nvPr>
        </p:nvSpPr>
        <p:spPr/>
        <p:txBody>
          <a:bodyPr/>
          <a:lstStyle/>
          <a:p>
            <a:r>
              <a:rPr lang="en-US" b="1" smtClean="0"/>
              <a:t>May </a:t>
            </a:r>
            <a:r>
              <a:rPr lang="en-US" b="1" dirty="0" smtClean="0"/>
              <a:t>2016</a:t>
            </a:r>
            <a:endParaRPr lang="en-US" b="1" dirty="0"/>
          </a:p>
        </p:txBody>
      </p:sp>
      <p:sp>
        <p:nvSpPr>
          <p:cNvPr id="4" name="TextBox 3"/>
          <p:cNvSpPr txBox="1"/>
          <p:nvPr/>
        </p:nvSpPr>
        <p:spPr>
          <a:xfrm>
            <a:off x="3621975" y="5717310"/>
            <a:ext cx="5522026" cy="461665"/>
          </a:xfrm>
          <a:prstGeom prst="rect">
            <a:avLst/>
          </a:prstGeom>
          <a:noFill/>
        </p:spPr>
        <p:txBody>
          <a:bodyPr wrap="square" rtlCol="0">
            <a:spAutoFit/>
          </a:bodyPr>
          <a:lstStyle/>
          <a:p>
            <a:pPr algn="r"/>
            <a:r>
              <a:rPr lang="en-US" sz="1200" dirty="0" smtClean="0"/>
              <a:t>This slide deck contains images licensed for the purpose of this presentation only.  </a:t>
            </a:r>
          </a:p>
          <a:p>
            <a:pPr algn="r"/>
            <a:r>
              <a:rPr lang="en-US" sz="1200" dirty="0" smtClean="0"/>
              <a:t>No one is permitted to use the images for any other use, without prior permission.</a:t>
            </a:r>
            <a:endParaRPr lang="en-US" sz="1200" dirty="0"/>
          </a:p>
        </p:txBody>
      </p:sp>
      <p:sp>
        <p:nvSpPr>
          <p:cNvPr id="5" name="Slide Number Placeholder 4"/>
          <p:cNvSpPr>
            <a:spLocks noGrp="1"/>
          </p:cNvSpPr>
          <p:nvPr>
            <p:ph type="sldNum" sz="quarter" idx="12"/>
          </p:nvPr>
        </p:nvSpPr>
        <p:spPr/>
        <p:txBody>
          <a:bodyPr/>
          <a:lstStyle/>
          <a:p>
            <a:fld id="{D64212AE-C6D7-4DAE-B05A-60F3647E62E0}" type="slidenum">
              <a:rPr lang="en-US" smtClean="0"/>
              <a:t>1</a:t>
            </a:fld>
            <a:endParaRPr lang="en-US"/>
          </a:p>
        </p:txBody>
      </p:sp>
    </p:spTree>
    <p:extLst>
      <p:ext uri="{BB962C8B-B14F-4D97-AF65-F5344CB8AC3E}">
        <p14:creationId xmlns:p14="http://schemas.microsoft.com/office/powerpoint/2010/main" val="2773268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417176" y="1297624"/>
            <a:ext cx="8218420" cy="4893647"/>
          </a:xfrm>
          <a:prstGeom prst="rect">
            <a:avLst/>
          </a:prstGeom>
          <a:noFill/>
        </p:spPr>
        <p:txBody>
          <a:bodyPr wrap="square" rtlCol="0">
            <a:spAutoFit/>
          </a:bodyPr>
          <a:lstStyle/>
          <a:p>
            <a:pPr lvl="1"/>
            <a:r>
              <a:rPr lang="en-US" sz="2400" b="1" dirty="0" smtClean="0"/>
              <a:t>Option 1: </a:t>
            </a:r>
            <a:r>
              <a:rPr lang="en-US" sz="2400" dirty="0" smtClean="0"/>
              <a:t>Yes, because this cause will </a:t>
            </a:r>
            <a:r>
              <a:rPr lang="en-US" sz="2400" dirty="0"/>
              <a:t>not benefit </a:t>
            </a:r>
            <a:r>
              <a:rPr lang="en-US" sz="2400" dirty="0" smtClean="0"/>
              <a:t>anyone in my opinion.</a:t>
            </a:r>
          </a:p>
          <a:p>
            <a:pPr lvl="1"/>
            <a:endParaRPr lang="en-US" sz="2400" dirty="0"/>
          </a:p>
          <a:p>
            <a:pPr lvl="1"/>
            <a:r>
              <a:rPr lang="en-US" sz="2400" b="1" dirty="0"/>
              <a:t>Option </a:t>
            </a:r>
            <a:r>
              <a:rPr lang="en-US" sz="2400" b="1" dirty="0" smtClean="0"/>
              <a:t>2: </a:t>
            </a:r>
            <a:r>
              <a:rPr lang="en-US" sz="2400" dirty="0" smtClean="0"/>
              <a:t>Yes, and I should convince other </a:t>
            </a:r>
            <a:r>
              <a:rPr lang="en-US" sz="2400" dirty="0" err="1" smtClean="0"/>
              <a:t>Jamaat</a:t>
            </a:r>
            <a:r>
              <a:rPr lang="en-US" sz="2400" dirty="0" smtClean="0"/>
              <a:t> members not to pay either. </a:t>
            </a:r>
          </a:p>
          <a:p>
            <a:pPr lvl="1"/>
            <a:endParaRPr lang="en-US" sz="2400" dirty="0"/>
          </a:p>
          <a:p>
            <a:pPr lvl="1"/>
            <a:r>
              <a:rPr lang="en-US" sz="2400" b="1" dirty="0" smtClean="0"/>
              <a:t>Option 3: </a:t>
            </a:r>
            <a:r>
              <a:rPr lang="en-US" sz="2400" dirty="0" smtClean="0"/>
              <a:t>I </a:t>
            </a:r>
            <a:r>
              <a:rPr lang="en-US" sz="2400" dirty="0"/>
              <a:t>should give </a:t>
            </a:r>
            <a:r>
              <a:rPr lang="en-US" sz="2400" dirty="0" smtClean="0"/>
              <a:t>something in this cause just because </a:t>
            </a:r>
            <a:r>
              <a:rPr lang="en-US" sz="2400" dirty="0" err="1" smtClean="0"/>
              <a:t>Huzur</a:t>
            </a:r>
            <a:r>
              <a:rPr lang="en-US" sz="2400" dirty="0" smtClean="0"/>
              <a:t> (aba) has asked so even though I do </a:t>
            </a:r>
            <a:r>
              <a:rPr lang="en-US" sz="2400" dirty="0"/>
              <a:t>not believe in </a:t>
            </a:r>
            <a:r>
              <a:rPr lang="en-US" sz="2400" dirty="0" smtClean="0"/>
              <a:t>it.</a:t>
            </a:r>
          </a:p>
          <a:p>
            <a:pPr lvl="1"/>
            <a:endParaRPr lang="en-US" sz="2400" dirty="0"/>
          </a:p>
          <a:p>
            <a:pPr lvl="1"/>
            <a:r>
              <a:rPr lang="en-US" sz="2400" b="1" dirty="0" smtClean="0"/>
              <a:t>Option 4: </a:t>
            </a:r>
            <a:r>
              <a:rPr lang="en-US" sz="2400" dirty="0" smtClean="0"/>
              <a:t>I should pray that may Allah guide my heart to reconcile with this cause and enable me to contribute happily.</a:t>
            </a:r>
          </a:p>
          <a:p>
            <a:pPr lvl="1"/>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10</a:t>
            </a:fld>
            <a:endParaRPr lang="en-US"/>
          </a:p>
        </p:txBody>
      </p:sp>
    </p:spTree>
    <p:extLst>
      <p:ext uri="{BB962C8B-B14F-4D97-AF65-F5344CB8AC3E}">
        <p14:creationId xmlns:p14="http://schemas.microsoft.com/office/powerpoint/2010/main" val="416993745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1166632"/>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smtClean="0">
                <a:solidFill>
                  <a:srgbClr val="000000"/>
                </a:solidFill>
              </a:rPr>
              <a:t>Another </a:t>
            </a:r>
            <a:r>
              <a:rPr lang="en-US" sz="2200" dirty="0">
                <a:solidFill>
                  <a:srgbClr val="000000"/>
                </a:solidFill>
              </a:rPr>
              <a:t>misunderstanding that </a:t>
            </a:r>
            <a:r>
              <a:rPr lang="en-US" sz="2200" dirty="0" err="1">
                <a:solidFill>
                  <a:srgbClr val="000000"/>
                </a:solidFill>
              </a:rPr>
              <a:t>Huzoor</a:t>
            </a:r>
            <a:r>
              <a:rPr lang="en-US" sz="2200" dirty="0">
                <a:solidFill>
                  <a:srgbClr val="000000"/>
                </a:solidFill>
              </a:rPr>
              <a:t> wished to remove, although he has previously explained it in his sermons on conditions of </a:t>
            </a:r>
            <a:r>
              <a:rPr lang="en-US" sz="2200" dirty="0" err="1">
                <a:solidFill>
                  <a:srgbClr val="000000"/>
                </a:solidFill>
              </a:rPr>
              <a:t>Bai’at</a:t>
            </a:r>
            <a:r>
              <a:rPr lang="en-US" sz="2200" dirty="0">
                <a:solidFill>
                  <a:srgbClr val="000000"/>
                </a:solidFill>
              </a:rPr>
              <a:t>, is about the pledge each </a:t>
            </a:r>
            <a:r>
              <a:rPr lang="en-US" sz="2200" dirty="0" err="1">
                <a:solidFill>
                  <a:srgbClr val="000000"/>
                </a:solidFill>
              </a:rPr>
              <a:t>Ahmadi</a:t>
            </a:r>
            <a:r>
              <a:rPr lang="en-US" sz="2200" dirty="0">
                <a:solidFill>
                  <a:srgbClr val="000000"/>
                </a:solidFill>
              </a:rPr>
              <a:t> makes with the </a:t>
            </a:r>
            <a:r>
              <a:rPr lang="en-US" sz="2200" dirty="0" err="1">
                <a:solidFill>
                  <a:srgbClr val="000000"/>
                </a:solidFill>
              </a:rPr>
              <a:t>Khalifa</a:t>
            </a:r>
            <a:r>
              <a:rPr lang="en-US" sz="2200" dirty="0">
                <a:solidFill>
                  <a:srgbClr val="000000"/>
                </a:solidFill>
              </a:rPr>
              <a:t> of the time to obey him in every </a:t>
            </a:r>
            <a:r>
              <a:rPr lang="en-US" sz="2200" dirty="0" err="1">
                <a:solidFill>
                  <a:srgbClr val="000000"/>
                </a:solidFill>
              </a:rPr>
              <a:t>ma’roof</a:t>
            </a:r>
            <a:r>
              <a:rPr lang="en-US" sz="2200" dirty="0">
                <a:solidFill>
                  <a:srgbClr val="000000"/>
                </a:solidFill>
              </a:rPr>
              <a:t> (good) decision. Some people assume that it is for them to define/interpret what is </a:t>
            </a:r>
            <a:r>
              <a:rPr lang="en-US" sz="2200" dirty="0" err="1">
                <a:solidFill>
                  <a:srgbClr val="000000"/>
                </a:solidFill>
              </a:rPr>
              <a:t>ma’roof</a:t>
            </a:r>
            <a:r>
              <a:rPr lang="en-US" sz="2200" dirty="0">
                <a:solidFill>
                  <a:srgbClr val="000000"/>
                </a:solidFill>
              </a:rPr>
              <a:t> and what is not. Let it be very clear that </a:t>
            </a:r>
            <a:r>
              <a:rPr lang="en-US" sz="2200" dirty="0" err="1">
                <a:solidFill>
                  <a:srgbClr val="000000"/>
                </a:solidFill>
              </a:rPr>
              <a:t>ma’roof</a:t>
            </a:r>
            <a:r>
              <a:rPr lang="en-US" sz="2200" dirty="0">
                <a:solidFill>
                  <a:srgbClr val="000000"/>
                </a:solidFill>
              </a:rPr>
              <a:t> has been defined by God and His Messenger (may peace and blessings of Allah be on him). </a:t>
            </a:r>
            <a:r>
              <a:rPr lang="en-US" sz="2200" dirty="0" err="1">
                <a:solidFill>
                  <a:srgbClr val="000000"/>
                </a:solidFill>
              </a:rPr>
              <a:t>Ma’roof</a:t>
            </a:r>
            <a:r>
              <a:rPr lang="en-US" sz="2200" dirty="0">
                <a:solidFill>
                  <a:srgbClr val="000000"/>
                </a:solidFill>
              </a:rPr>
              <a:t> decision is the decision made in light of the Holy Qur’an and </a:t>
            </a:r>
            <a:r>
              <a:rPr lang="en-US" sz="2200" dirty="0" err="1">
                <a:solidFill>
                  <a:srgbClr val="000000"/>
                </a:solidFill>
              </a:rPr>
              <a:t>Sunnah</a:t>
            </a:r>
            <a:r>
              <a:rPr lang="en-US" sz="2200" dirty="0">
                <a:solidFill>
                  <a:srgbClr val="000000"/>
                </a:solidFill>
              </a:rPr>
              <a:t>. According to the prophecy of the Holy Prophet (peace and blessings of Allah be on him) </a:t>
            </a:r>
            <a:r>
              <a:rPr lang="en-US" sz="2200" dirty="0" err="1">
                <a:solidFill>
                  <a:srgbClr val="000000"/>
                </a:solidFill>
              </a:rPr>
              <a:t>Khilafat</a:t>
            </a:r>
            <a:r>
              <a:rPr lang="en-US" sz="2200" dirty="0">
                <a:solidFill>
                  <a:srgbClr val="000000"/>
                </a:solidFill>
              </a:rPr>
              <a:t> was to be established on the precepts of </a:t>
            </a:r>
            <a:r>
              <a:rPr lang="en-US" sz="2200" dirty="0" err="1">
                <a:solidFill>
                  <a:srgbClr val="000000"/>
                </a:solidFill>
              </a:rPr>
              <a:t>Prophethood</a:t>
            </a:r>
            <a:r>
              <a:rPr lang="en-US" sz="2200" dirty="0">
                <a:solidFill>
                  <a:srgbClr val="000000"/>
                </a:solidFill>
              </a:rPr>
              <a:t> and according to the Promised Messiah (on whom be peace) </a:t>
            </a:r>
            <a:r>
              <a:rPr lang="en-US" sz="2200" dirty="0" err="1">
                <a:solidFill>
                  <a:srgbClr val="000000"/>
                </a:solidFill>
              </a:rPr>
              <a:t>Khilafat</a:t>
            </a:r>
            <a:r>
              <a:rPr lang="en-US" sz="2200" dirty="0">
                <a:solidFill>
                  <a:srgbClr val="000000"/>
                </a:solidFill>
              </a:rPr>
              <a:t> is everlasting. Thus, </a:t>
            </a:r>
            <a:r>
              <a:rPr lang="en-US" sz="2200" dirty="0" err="1">
                <a:solidFill>
                  <a:srgbClr val="000000"/>
                </a:solidFill>
              </a:rPr>
              <a:t>Khilafat</a:t>
            </a:r>
            <a:r>
              <a:rPr lang="en-US" sz="2200" dirty="0">
                <a:solidFill>
                  <a:srgbClr val="000000"/>
                </a:solidFill>
              </a:rPr>
              <a:t> cannot operate contrary to Qur’an and </a:t>
            </a:r>
            <a:r>
              <a:rPr lang="en-US" sz="2200" dirty="0" err="1">
                <a:solidFill>
                  <a:srgbClr val="000000"/>
                </a:solidFill>
              </a:rPr>
              <a:t>Sunnah</a:t>
            </a:r>
            <a:r>
              <a:rPr lang="en-US" sz="2200" dirty="0">
                <a:solidFill>
                  <a:srgbClr val="000000"/>
                </a:solidFill>
              </a:rPr>
              <a:t> and there is no option but to obey </a:t>
            </a:r>
            <a:r>
              <a:rPr lang="en-US" sz="2200" dirty="0" err="1">
                <a:solidFill>
                  <a:srgbClr val="000000"/>
                </a:solidFill>
              </a:rPr>
              <a:t>Khilafat</a:t>
            </a:r>
            <a:r>
              <a:rPr lang="en-US" sz="2200" dirty="0">
                <a:solidFill>
                  <a:srgbClr val="000000"/>
                </a:solidFill>
              </a:rPr>
              <a:t>, or prove that </a:t>
            </a:r>
            <a:r>
              <a:rPr lang="en-US" sz="2200" dirty="0" err="1">
                <a:solidFill>
                  <a:srgbClr val="000000"/>
                </a:solidFill>
              </a:rPr>
              <a:t>Khalifa</a:t>
            </a:r>
            <a:r>
              <a:rPr lang="en-US" sz="2200" dirty="0">
                <a:solidFill>
                  <a:srgbClr val="000000"/>
                </a:solidFill>
              </a:rPr>
              <a:t> of the time did such and such thing contrary to Qur’an and </a:t>
            </a:r>
            <a:r>
              <a:rPr lang="en-US" sz="2200" dirty="0" err="1">
                <a:solidFill>
                  <a:srgbClr val="000000"/>
                </a:solidFill>
              </a:rPr>
              <a:t>Sunnah</a:t>
            </a:r>
            <a:r>
              <a:rPr lang="en-US" sz="2200" dirty="0">
                <a:solidFill>
                  <a:srgbClr val="000000"/>
                </a:solidFill>
              </a:rPr>
              <a:t>. </a:t>
            </a:r>
            <a:endParaRPr lang="en-US" sz="2200" dirty="0" smtClean="0">
              <a:solidFill>
                <a:srgbClr val="000000"/>
              </a:solidFill>
            </a:endParaRPr>
          </a:p>
          <a:p>
            <a:pPr algn="just"/>
            <a:endParaRPr lang="en-US" sz="600" dirty="0" smtClean="0">
              <a:solidFill>
                <a:srgbClr val="000000"/>
              </a:solidFill>
            </a:endParaRPr>
          </a:p>
          <a:p>
            <a:pPr algn="r"/>
            <a:r>
              <a:rPr lang="en-US" sz="2000" i="1" dirty="0" smtClean="0">
                <a:solidFill>
                  <a:srgbClr val="000000"/>
                </a:solidFill>
              </a:rPr>
              <a:t>Excerpt from Friday Sermon, June 6, 2014</a:t>
            </a:r>
            <a:endParaRPr lang="en-US" sz="2000" i="1" dirty="0">
              <a:solidFill>
                <a:srgbClr val="000000"/>
              </a:solidFill>
            </a:endParaRPr>
          </a:p>
        </p:txBody>
      </p:sp>
      <p:sp>
        <p:nvSpPr>
          <p:cNvPr id="4" name="TextBox 6"/>
          <p:cNvSpPr txBox="1"/>
          <p:nvPr/>
        </p:nvSpPr>
        <p:spPr>
          <a:xfrm>
            <a:off x="4070772" y="416867"/>
            <a:ext cx="362746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a:t>
            </a:r>
            <a:r>
              <a:rPr lang="en-US" sz="2400" b="1" dirty="0" err="1" smtClean="0">
                <a:solidFill>
                  <a:schemeClr val="bg1"/>
                </a:solidFill>
              </a:rPr>
              <a:t>Huzur</a:t>
            </a:r>
            <a:r>
              <a:rPr lang="en-US" sz="2400" b="1" dirty="0" smtClean="0">
                <a:solidFill>
                  <a:schemeClr val="bg1"/>
                </a:solidFill>
              </a:rPr>
              <a:t> (aba)</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11</a:t>
            </a:fld>
            <a:endParaRPr lang="en-US"/>
          </a:p>
        </p:txBody>
      </p:sp>
    </p:spTree>
    <p:extLst>
      <p:ext uri="{BB962C8B-B14F-4D97-AF65-F5344CB8AC3E}">
        <p14:creationId xmlns:p14="http://schemas.microsoft.com/office/powerpoint/2010/main" val="845820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022755"/>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98886" y="1861225"/>
            <a:ext cx="4357977" cy="3785652"/>
          </a:xfrm>
          <a:prstGeom prst="rect">
            <a:avLst/>
          </a:prstGeom>
          <a:noFill/>
        </p:spPr>
        <p:txBody>
          <a:bodyPr wrap="square" rtlCol="0">
            <a:spAutoFit/>
          </a:bodyPr>
          <a:lstStyle/>
          <a:p>
            <a:pPr lvl="0"/>
            <a:r>
              <a:rPr lang="en-US" sz="2400" dirty="0" smtClean="0"/>
              <a:t>In recent elections, a person got elected as an office holder whom I know very well. Although, he is a representative of </a:t>
            </a:r>
            <a:r>
              <a:rPr lang="en-US" sz="2400" dirty="0" err="1" smtClean="0"/>
              <a:t>Khilafat</a:t>
            </a:r>
            <a:r>
              <a:rPr lang="en-US" sz="2400" dirty="0" smtClean="0"/>
              <a:t>, he is a weak person with </a:t>
            </a:r>
            <a:r>
              <a:rPr lang="en-US" sz="2400" dirty="0"/>
              <a:t>limited </a:t>
            </a:r>
            <a:r>
              <a:rPr lang="en-US" sz="2400" dirty="0" smtClean="0"/>
              <a:t>secular and religious knowledge. There is no way I can </a:t>
            </a:r>
            <a:r>
              <a:rPr lang="en-US" sz="2400" dirty="0"/>
              <a:t>obey him as I feel that my knowledge and experience is much </a:t>
            </a:r>
            <a:r>
              <a:rPr lang="en-US" sz="2400" dirty="0" smtClean="0"/>
              <a:t>more than him. What should I do?</a:t>
            </a:r>
            <a:endParaRPr lang="en-US" sz="2400" dirty="0"/>
          </a:p>
        </p:txBody>
      </p:sp>
      <p:sp>
        <p:nvSpPr>
          <p:cNvPr id="4" name="TextBox 3"/>
          <p:cNvSpPr txBox="1"/>
          <p:nvPr/>
        </p:nvSpPr>
        <p:spPr>
          <a:xfrm>
            <a:off x="5128596" y="1029543"/>
            <a:ext cx="3066289" cy="769441"/>
          </a:xfrm>
          <a:prstGeom prst="rect">
            <a:avLst/>
          </a:prstGeom>
          <a:noFill/>
        </p:spPr>
        <p:txBody>
          <a:bodyPr wrap="none" rtlCol="0">
            <a:spAutoFit/>
          </a:bodyPr>
          <a:lstStyle/>
          <a:p>
            <a:r>
              <a:rPr lang="en-US" sz="4400" b="1" dirty="0" smtClean="0"/>
              <a:t>Discussion II</a:t>
            </a:r>
            <a:endParaRPr lang="en-US" sz="4400" b="1"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495" y="1088209"/>
            <a:ext cx="4307673" cy="4844249"/>
          </a:xfrm>
          <a:prstGeom prst="rect">
            <a:avLst/>
          </a:prstGeom>
        </p:spPr>
      </p:pic>
      <p:sp>
        <p:nvSpPr>
          <p:cNvPr id="3" name="Slide Number Placeholder 2"/>
          <p:cNvSpPr>
            <a:spLocks noGrp="1"/>
          </p:cNvSpPr>
          <p:nvPr>
            <p:ph type="sldNum" sz="quarter" idx="12"/>
          </p:nvPr>
        </p:nvSpPr>
        <p:spPr/>
        <p:txBody>
          <a:bodyPr/>
          <a:lstStyle/>
          <a:p>
            <a:fld id="{D64212AE-C6D7-4DAE-B05A-60F3647E62E0}" type="slidenum">
              <a:rPr lang="en-US" smtClean="0"/>
              <a:t>12</a:t>
            </a:fld>
            <a:endParaRPr lang="en-US"/>
          </a:p>
        </p:txBody>
      </p:sp>
    </p:spTree>
    <p:extLst>
      <p:ext uri="{BB962C8B-B14F-4D97-AF65-F5344CB8AC3E}">
        <p14:creationId xmlns:p14="http://schemas.microsoft.com/office/powerpoint/2010/main" val="3781374449"/>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extBox 1"/>
          <p:cNvSpPr txBox="1"/>
          <p:nvPr/>
        </p:nvSpPr>
        <p:spPr>
          <a:xfrm>
            <a:off x="560571" y="1297624"/>
            <a:ext cx="8218420" cy="4893647"/>
          </a:xfrm>
          <a:prstGeom prst="rect">
            <a:avLst/>
          </a:prstGeom>
          <a:noFill/>
        </p:spPr>
        <p:txBody>
          <a:bodyPr wrap="square" rtlCol="0">
            <a:spAutoFit/>
          </a:bodyPr>
          <a:lstStyle/>
          <a:p>
            <a:pPr marL="0" lvl="1"/>
            <a:endParaRPr lang="en-US" sz="2400" dirty="0"/>
          </a:p>
          <a:p>
            <a:pPr lvl="1"/>
            <a:r>
              <a:rPr lang="en-US" sz="2400" b="1" dirty="0" smtClean="0"/>
              <a:t>Option 1: </a:t>
            </a:r>
            <a:r>
              <a:rPr lang="en-US" sz="2400" dirty="0" smtClean="0"/>
              <a:t>I should not obey him because it is not fair for such a person to be an officeholder. </a:t>
            </a:r>
          </a:p>
          <a:p>
            <a:pPr lvl="1"/>
            <a:endParaRPr lang="en-US" sz="2400" dirty="0"/>
          </a:p>
          <a:p>
            <a:pPr lvl="1"/>
            <a:r>
              <a:rPr lang="en-US" sz="2400" b="1" dirty="0"/>
              <a:t>Option </a:t>
            </a:r>
            <a:r>
              <a:rPr lang="en-US" sz="2400" b="1" dirty="0" smtClean="0"/>
              <a:t>2: </a:t>
            </a:r>
            <a:r>
              <a:rPr lang="en-US" sz="2400" dirty="0" smtClean="0"/>
              <a:t>I should write to Amir Sahib to appoint someone with more experience in this office. </a:t>
            </a:r>
          </a:p>
          <a:p>
            <a:pPr lvl="1"/>
            <a:endParaRPr lang="en-US" sz="2400" dirty="0"/>
          </a:p>
          <a:p>
            <a:pPr lvl="1"/>
            <a:r>
              <a:rPr lang="en-US" sz="2400" b="1" dirty="0"/>
              <a:t>Option </a:t>
            </a:r>
            <a:r>
              <a:rPr lang="en-US" sz="2400" b="1" dirty="0" smtClean="0"/>
              <a:t>3: </a:t>
            </a:r>
            <a:r>
              <a:rPr lang="en-US" sz="2400" dirty="0" smtClean="0"/>
              <a:t>I </a:t>
            </a:r>
            <a:r>
              <a:rPr lang="en-US" sz="2400" dirty="0"/>
              <a:t>need to understand the phrase, “I hear and I obey</a:t>
            </a:r>
            <a:r>
              <a:rPr lang="en-US" sz="2400" dirty="0" smtClean="0"/>
              <a:t>”.</a:t>
            </a:r>
            <a:endParaRPr lang="en-US" sz="2400" dirty="0"/>
          </a:p>
          <a:p>
            <a:pPr lvl="1"/>
            <a:endParaRPr lang="en-US" sz="2400" dirty="0" smtClean="0"/>
          </a:p>
          <a:p>
            <a:pPr lvl="1"/>
            <a:r>
              <a:rPr lang="en-US" sz="2400" b="1" dirty="0"/>
              <a:t>Option 4</a:t>
            </a:r>
            <a:r>
              <a:rPr lang="en-US" sz="2400" b="1" dirty="0" smtClean="0"/>
              <a:t>: </a:t>
            </a:r>
            <a:r>
              <a:rPr lang="en-US" sz="2400" dirty="0" smtClean="0"/>
              <a:t>I should pray that may Allah enable me to accept this person as representative of </a:t>
            </a:r>
            <a:r>
              <a:rPr lang="en-US" sz="2400" dirty="0" err="1" smtClean="0"/>
              <a:t>Khilafat</a:t>
            </a:r>
            <a:r>
              <a:rPr lang="en-US" sz="2400" dirty="0" smtClean="0"/>
              <a:t>.</a:t>
            </a:r>
            <a:endParaRPr lang="en-US" sz="2400" dirty="0"/>
          </a:p>
          <a:p>
            <a:pPr marL="0" lvl="1"/>
            <a:endParaRPr lang="en-US" sz="2400" dirty="0">
              <a:solidFill>
                <a:srgbClr val="FF0000"/>
              </a:solidFill>
            </a:endParaRPr>
          </a:p>
        </p:txBody>
      </p:sp>
      <p:sp>
        <p:nvSpPr>
          <p:cNvPr id="3" name="Slide Number Placeholder 2"/>
          <p:cNvSpPr>
            <a:spLocks noGrp="1"/>
          </p:cNvSpPr>
          <p:nvPr>
            <p:ph type="sldNum" sz="quarter" idx="12"/>
          </p:nvPr>
        </p:nvSpPr>
        <p:spPr/>
        <p:txBody>
          <a:bodyPr/>
          <a:lstStyle/>
          <a:p>
            <a:fld id="{D64212AE-C6D7-4DAE-B05A-60F3647E62E0}" type="slidenum">
              <a:rPr lang="en-US" smtClean="0"/>
              <a:t>13</a:t>
            </a:fld>
            <a:endParaRPr lang="en-US"/>
          </a:p>
        </p:txBody>
      </p:sp>
    </p:spTree>
    <p:extLst>
      <p:ext uri="{BB962C8B-B14F-4D97-AF65-F5344CB8AC3E}">
        <p14:creationId xmlns:p14="http://schemas.microsoft.com/office/powerpoint/2010/main" val="704987942"/>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Rectangle 4"/>
          <p:cNvSpPr/>
          <p:nvPr/>
        </p:nvSpPr>
        <p:spPr>
          <a:xfrm>
            <a:off x="575500" y="1413591"/>
            <a:ext cx="7802871" cy="4524315"/>
          </a:xfrm>
          <a:prstGeom prst="rect">
            <a:avLst/>
          </a:prstGeom>
        </p:spPr>
        <p:txBody>
          <a:bodyPr wrap="square">
            <a:spAutoFit/>
          </a:bodyPr>
          <a:lstStyle/>
          <a:p>
            <a:pPr algn="ctr"/>
            <a:r>
              <a:rPr lang="en-US" sz="2400" b="1" dirty="0" smtClean="0"/>
              <a:t>‘Hear and Obey’</a:t>
            </a:r>
          </a:p>
          <a:p>
            <a:endParaRPr lang="en-US" sz="2400" dirty="0" smtClean="0"/>
          </a:p>
          <a:p>
            <a:r>
              <a:rPr lang="en-US" sz="2400" dirty="0" err="1" smtClean="0"/>
              <a:t>Wa’il</a:t>
            </a:r>
            <a:r>
              <a:rPr lang="en-US" sz="2400" dirty="0" smtClean="0"/>
              <a:t> </a:t>
            </a:r>
            <a:r>
              <a:rPr lang="en-US" sz="2400" dirty="0"/>
              <a:t>bin </a:t>
            </a:r>
            <a:r>
              <a:rPr lang="en-US" sz="2400" dirty="0" err="1"/>
              <a:t>Hujr</a:t>
            </a:r>
            <a:r>
              <a:rPr lang="en-US" sz="2400" dirty="0"/>
              <a:t> </a:t>
            </a:r>
            <a:r>
              <a:rPr lang="en-US" sz="2400" dirty="0" smtClean="0"/>
              <a:t>(</a:t>
            </a:r>
            <a:r>
              <a:rPr lang="en-US" sz="2400" dirty="0" err="1" smtClean="0"/>
              <a:t>ra</a:t>
            </a:r>
            <a:r>
              <a:rPr lang="en-US" sz="2400" dirty="0" smtClean="0"/>
              <a:t>) </a:t>
            </a:r>
            <a:r>
              <a:rPr lang="en-US" sz="2400" dirty="0"/>
              <a:t>reported: </a:t>
            </a:r>
            <a:r>
              <a:rPr lang="en-US" sz="2400" dirty="0" err="1"/>
              <a:t>Salamah</a:t>
            </a:r>
            <a:r>
              <a:rPr lang="en-US" sz="2400" dirty="0"/>
              <a:t> bin </a:t>
            </a:r>
            <a:r>
              <a:rPr lang="en-US" sz="2400" dirty="0" err="1"/>
              <a:t>Yazid</a:t>
            </a:r>
            <a:r>
              <a:rPr lang="en-US" sz="2400" dirty="0"/>
              <a:t> Al-</a:t>
            </a:r>
            <a:r>
              <a:rPr lang="en-US" sz="2400" dirty="0" err="1"/>
              <a:t>Ju`f</a:t>
            </a:r>
            <a:r>
              <a:rPr lang="en-US" sz="2400" dirty="0"/>
              <a:t> </a:t>
            </a:r>
            <a:r>
              <a:rPr lang="en-US" sz="2400" dirty="0" smtClean="0"/>
              <a:t>(</a:t>
            </a:r>
            <a:r>
              <a:rPr lang="en-US" sz="2400" dirty="0" err="1" smtClean="0"/>
              <a:t>ra</a:t>
            </a:r>
            <a:r>
              <a:rPr lang="en-US" sz="2400" dirty="0" smtClean="0"/>
              <a:t>) </a:t>
            </a:r>
            <a:r>
              <a:rPr lang="en-US" sz="2400" dirty="0"/>
              <a:t>asked Messenger of Allah </a:t>
            </a:r>
            <a:r>
              <a:rPr lang="en-US" sz="2400" dirty="0" smtClean="0"/>
              <a:t>(saw)</a:t>
            </a:r>
            <a:r>
              <a:rPr lang="en-US" sz="2400" dirty="0"/>
              <a:t>: “O Prophet of Allah! Tell us, what you command us to do if there arises over us rulers who demand of us what is due to them and refuse us what is due to us.” Messenger of Allah </a:t>
            </a:r>
            <a:r>
              <a:rPr lang="en-US" sz="2400" dirty="0" smtClean="0"/>
              <a:t>(saw) </a:t>
            </a:r>
            <a:r>
              <a:rPr lang="en-US" sz="2400" dirty="0"/>
              <a:t>turned away from him, but he repeated the same question. Thereupon Messenger of Allah </a:t>
            </a:r>
            <a:r>
              <a:rPr lang="en-US" sz="2400" dirty="0" smtClean="0"/>
              <a:t>(saw) </a:t>
            </a:r>
            <a:r>
              <a:rPr lang="en-US" sz="2400" dirty="0"/>
              <a:t>said, “Listen to them and obey them. They are responsible for their obligations and you are accountable for yours.”</a:t>
            </a:r>
          </a:p>
          <a:p>
            <a:pPr algn="r"/>
            <a:r>
              <a:rPr lang="en-US" sz="2400" dirty="0" smtClean="0"/>
              <a:t>[Muslim]</a:t>
            </a:r>
            <a:endParaRPr lang="en-US" sz="2400" i="1" dirty="0"/>
          </a:p>
        </p:txBody>
      </p:sp>
      <p:sp>
        <p:nvSpPr>
          <p:cNvPr id="4" name="TextBox 6"/>
          <p:cNvSpPr txBox="1"/>
          <p:nvPr/>
        </p:nvSpPr>
        <p:spPr>
          <a:xfrm>
            <a:off x="3308772" y="416867"/>
            <a:ext cx="5077737"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the Holy Prophet (saw)</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14</a:t>
            </a:fld>
            <a:endParaRPr lang="en-US"/>
          </a:p>
        </p:txBody>
      </p:sp>
    </p:spTree>
    <p:extLst>
      <p:ext uri="{BB962C8B-B14F-4D97-AF65-F5344CB8AC3E}">
        <p14:creationId xmlns:p14="http://schemas.microsoft.com/office/powerpoint/2010/main" val="311128950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92160"/>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66306" y="1437946"/>
            <a:ext cx="4496461" cy="4524315"/>
          </a:xfrm>
          <a:prstGeom prst="rect">
            <a:avLst/>
          </a:prstGeom>
          <a:noFill/>
        </p:spPr>
        <p:txBody>
          <a:bodyPr wrap="square" rtlCol="0">
            <a:spAutoFit/>
          </a:bodyPr>
          <a:lstStyle/>
          <a:p>
            <a:pPr lvl="0"/>
            <a:r>
              <a:rPr lang="en-US" sz="2400" dirty="0" smtClean="0"/>
              <a:t>Since I became </a:t>
            </a:r>
            <a:r>
              <a:rPr lang="en-US" sz="2400" dirty="0"/>
              <a:t>an office </a:t>
            </a:r>
            <a:r>
              <a:rPr lang="en-US" sz="2400" dirty="0" smtClean="0"/>
              <a:t>holder, I have been working hard with all my knowledge, wisdom, and dedication. Finally, our Majlis which had never been previously ranked at national level, got first position last year. I am indeed grateful to my Allah who has given me this knowledge, wisdom and leadership ability to put my </a:t>
            </a:r>
            <a:r>
              <a:rPr lang="en-US" sz="2400" dirty="0" err="1" smtClean="0"/>
              <a:t>Majlis</a:t>
            </a:r>
            <a:r>
              <a:rPr lang="en-US" sz="2400" dirty="0" smtClean="0"/>
              <a:t> on victory stand. Is there any flaw in my thinking?</a:t>
            </a:r>
            <a:endParaRPr lang="en-US" sz="2400" dirty="0"/>
          </a:p>
        </p:txBody>
      </p:sp>
      <p:sp>
        <p:nvSpPr>
          <p:cNvPr id="3" name="TextBox 2"/>
          <p:cNvSpPr txBox="1"/>
          <p:nvPr/>
        </p:nvSpPr>
        <p:spPr>
          <a:xfrm>
            <a:off x="5497977" y="1200944"/>
            <a:ext cx="3216721" cy="769441"/>
          </a:xfrm>
          <a:prstGeom prst="rect">
            <a:avLst/>
          </a:prstGeom>
          <a:noFill/>
        </p:spPr>
        <p:txBody>
          <a:bodyPr wrap="none" rtlCol="0">
            <a:spAutoFit/>
          </a:bodyPr>
          <a:lstStyle/>
          <a:p>
            <a:r>
              <a:rPr lang="en-US" sz="4400" b="1" dirty="0" smtClean="0"/>
              <a:t>Discussion III</a:t>
            </a:r>
            <a:endParaRPr lang="en-US" sz="44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7751" y="1970385"/>
            <a:ext cx="3977171" cy="4100718"/>
          </a:xfrm>
          <a:prstGeom prst="rect">
            <a:avLst/>
          </a:prstGeom>
        </p:spPr>
      </p:pic>
      <p:sp>
        <p:nvSpPr>
          <p:cNvPr id="4" name="Slide Number Placeholder 3"/>
          <p:cNvSpPr>
            <a:spLocks noGrp="1"/>
          </p:cNvSpPr>
          <p:nvPr>
            <p:ph type="sldNum" sz="quarter" idx="12"/>
          </p:nvPr>
        </p:nvSpPr>
        <p:spPr/>
        <p:txBody>
          <a:bodyPr/>
          <a:lstStyle/>
          <a:p>
            <a:fld id="{D64212AE-C6D7-4DAE-B05A-60F3647E62E0}" type="slidenum">
              <a:rPr lang="en-US" smtClean="0"/>
              <a:t>15</a:t>
            </a:fld>
            <a:endParaRPr lang="en-US"/>
          </a:p>
        </p:txBody>
      </p:sp>
    </p:spTree>
    <p:extLst>
      <p:ext uri="{BB962C8B-B14F-4D97-AF65-F5344CB8AC3E}">
        <p14:creationId xmlns:p14="http://schemas.microsoft.com/office/powerpoint/2010/main" val="22850447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304509" y="1328350"/>
            <a:ext cx="8218420" cy="4524315"/>
          </a:xfrm>
          <a:prstGeom prst="rect">
            <a:avLst/>
          </a:prstGeom>
          <a:noFill/>
        </p:spPr>
        <p:txBody>
          <a:bodyPr wrap="square" rtlCol="0">
            <a:spAutoFit/>
          </a:bodyPr>
          <a:lstStyle/>
          <a:p>
            <a:pPr lvl="1"/>
            <a:r>
              <a:rPr lang="en-US" sz="2400" b="1" dirty="0" smtClean="0"/>
              <a:t>Option 1: </a:t>
            </a:r>
            <a:r>
              <a:rPr lang="en-US" sz="2400" dirty="0" smtClean="0"/>
              <a:t>I don</a:t>
            </a:r>
            <a:r>
              <a:rPr lang="uk-UA" sz="2400" dirty="0" smtClean="0"/>
              <a:t>’</a:t>
            </a:r>
            <a:r>
              <a:rPr lang="en-US" sz="2400" dirty="0" smtClean="0"/>
              <a:t>t see any flaw with my thinking as I worked hard for this.</a:t>
            </a:r>
          </a:p>
          <a:p>
            <a:pPr lvl="1"/>
            <a:endParaRPr lang="en-US" sz="2400" dirty="0"/>
          </a:p>
          <a:p>
            <a:pPr lvl="1"/>
            <a:r>
              <a:rPr lang="en-US" sz="2400" b="1" dirty="0" smtClean="0"/>
              <a:t>Option 2: </a:t>
            </a:r>
            <a:r>
              <a:rPr lang="en-US" sz="2400" dirty="0" smtClean="0"/>
              <a:t>Everyone in our </a:t>
            </a:r>
            <a:r>
              <a:rPr lang="en-US" sz="2400" dirty="0" err="1" smtClean="0"/>
              <a:t>Majlis</a:t>
            </a:r>
            <a:r>
              <a:rPr lang="en-US" sz="2400" dirty="0" smtClean="0"/>
              <a:t> should be thankful to me for putting our </a:t>
            </a:r>
            <a:r>
              <a:rPr lang="en-US" sz="2400" dirty="0" err="1" smtClean="0"/>
              <a:t>Majlis</a:t>
            </a:r>
            <a:r>
              <a:rPr lang="en-US" sz="2400" dirty="0" smtClean="0"/>
              <a:t> on victory stand.</a:t>
            </a:r>
          </a:p>
          <a:p>
            <a:pPr lvl="1"/>
            <a:endParaRPr lang="en-US" sz="2400" dirty="0"/>
          </a:p>
          <a:p>
            <a:pPr lvl="1"/>
            <a:r>
              <a:rPr lang="en-US" sz="2400" b="1" dirty="0" smtClean="0"/>
              <a:t>Option 3: </a:t>
            </a:r>
            <a:r>
              <a:rPr lang="en-US" sz="2400" dirty="0" smtClean="0"/>
              <a:t>It’s not my knowledge or leadership but the dedication and hard work of the entire </a:t>
            </a:r>
            <a:r>
              <a:rPr lang="en-US" sz="2400" dirty="0" err="1" smtClean="0"/>
              <a:t>Majlis</a:t>
            </a:r>
            <a:r>
              <a:rPr lang="en-US" sz="2400" dirty="0" smtClean="0"/>
              <a:t> which brought us this success.</a:t>
            </a:r>
          </a:p>
          <a:p>
            <a:pPr lvl="1"/>
            <a:endParaRPr lang="en-US" sz="2400" dirty="0"/>
          </a:p>
          <a:p>
            <a:pPr lvl="1"/>
            <a:r>
              <a:rPr lang="en-US" sz="2400" b="1" dirty="0" smtClean="0"/>
              <a:t>Option 4: </a:t>
            </a:r>
            <a:r>
              <a:rPr lang="en-US" sz="2400" dirty="0" smtClean="0"/>
              <a:t>Its really our love and obedience to </a:t>
            </a:r>
            <a:r>
              <a:rPr lang="en-US" sz="2400" dirty="0" err="1" smtClean="0"/>
              <a:t>Khilafat</a:t>
            </a:r>
            <a:r>
              <a:rPr lang="en-US" sz="2400" dirty="0" smtClean="0"/>
              <a:t> for which Allah has blessed us.</a:t>
            </a:r>
            <a:endParaRPr lang="en-US" sz="2400" dirty="0">
              <a:solidFill>
                <a:srgbClr val="FF0000"/>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16</a:t>
            </a:fld>
            <a:endParaRPr lang="en-US"/>
          </a:p>
        </p:txBody>
      </p:sp>
    </p:spTree>
    <p:extLst>
      <p:ext uri="{BB962C8B-B14F-4D97-AF65-F5344CB8AC3E}">
        <p14:creationId xmlns:p14="http://schemas.microsoft.com/office/powerpoint/2010/main" val="737455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127699"/>
            <a:ext cx="9144000" cy="50069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760" y="1186846"/>
            <a:ext cx="8491040" cy="4862870"/>
          </a:xfrm>
          <a:prstGeom prst="rect">
            <a:avLst/>
          </a:prstGeom>
        </p:spPr>
        <p:txBody>
          <a:bodyPr wrap="square">
            <a:spAutoFit/>
          </a:bodyPr>
          <a:lstStyle/>
          <a:p>
            <a:r>
              <a:rPr lang="en-US" sz="2400" dirty="0" err="1"/>
              <a:t>Huzoor</a:t>
            </a:r>
            <a:r>
              <a:rPr lang="en-US" sz="2400" dirty="0"/>
              <a:t> said to office-holders and workers of </a:t>
            </a:r>
            <a:r>
              <a:rPr lang="en-US" sz="2400" dirty="0" err="1"/>
              <a:t>Jama'at</a:t>
            </a:r>
            <a:r>
              <a:rPr lang="en-US" sz="2400" dirty="0"/>
              <a:t> that they have been blessed and enabled to serve the </a:t>
            </a:r>
            <a:r>
              <a:rPr lang="en-US" sz="2400" dirty="0" err="1"/>
              <a:t>Jama'at</a:t>
            </a:r>
            <a:r>
              <a:rPr lang="en-US" sz="2400" dirty="0"/>
              <a:t> merely owing to connection with </a:t>
            </a:r>
            <a:r>
              <a:rPr lang="en-US" sz="2400" dirty="0" err="1"/>
              <a:t>Khilafat</a:t>
            </a:r>
            <a:r>
              <a:rPr lang="en-US" sz="2400" dirty="0"/>
              <a:t>. He said it was credulous for people to assume that their knowledge, intellect or hard work was behind any good </a:t>
            </a:r>
            <a:r>
              <a:rPr lang="en-US" sz="2400" dirty="0" smtClean="0"/>
              <a:t>results/success</a:t>
            </a:r>
            <a:r>
              <a:rPr lang="en-US" sz="2400" dirty="0"/>
              <a:t>. In matters of faith there can be no blessing at all without </a:t>
            </a:r>
            <a:r>
              <a:rPr lang="en-US" sz="2400" dirty="0" err="1"/>
              <a:t>Khilafat</a:t>
            </a:r>
            <a:r>
              <a:rPr lang="en-US" sz="2400" dirty="0"/>
              <a:t> as it has been historically proven. It is </a:t>
            </a:r>
            <a:r>
              <a:rPr lang="en-US" sz="2400" dirty="0" smtClean="0"/>
              <a:t>the love </a:t>
            </a:r>
            <a:r>
              <a:rPr lang="en-US" sz="2400" dirty="0"/>
              <a:t>and loyalty to </a:t>
            </a:r>
            <a:r>
              <a:rPr lang="en-US" sz="2400" dirty="0" err="1"/>
              <a:t>Khilafat</a:t>
            </a:r>
            <a:r>
              <a:rPr lang="en-US" sz="2400" dirty="0"/>
              <a:t> that attracts God's grace and brings about good results/success because </a:t>
            </a:r>
            <a:r>
              <a:rPr lang="en-US" sz="2400" dirty="0" err="1"/>
              <a:t>Khilafat</a:t>
            </a:r>
            <a:r>
              <a:rPr lang="en-US" sz="2400" dirty="0"/>
              <a:t> is a </a:t>
            </a:r>
            <a:r>
              <a:rPr lang="en-US" sz="2400" dirty="0" smtClean="0"/>
              <a:t>system which </a:t>
            </a:r>
            <a:r>
              <a:rPr lang="en-US" sz="2400" dirty="0"/>
              <a:t>God established. If office-holders feel any element of self-importance they should do </a:t>
            </a:r>
            <a:r>
              <a:rPr lang="en-US" sz="2400" dirty="0" err="1"/>
              <a:t>istaghfar</a:t>
            </a:r>
            <a:r>
              <a:rPr lang="en-US" sz="2400" dirty="0"/>
              <a:t>. </a:t>
            </a:r>
            <a:r>
              <a:rPr lang="en-US" sz="2400" dirty="0" smtClean="0"/>
              <a:t>Knowledge </a:t>
            </a:r>
            <a:r>
              <a:rPr lang="en-US" sz="2400" dirty="0"/>
              <a:t>and skill can work in worldly matters but in </a:t>
            </a:r>
            <a:r>
              <a:rPr lang="en-US" sz="2400" dirty="0" err="1"/>
              <a:t>Jama'at</a:t>
            </a:r>
            <a:r>
              <a:rPr lang="en-US" sz="2400" dirty="0"/>
              <a:t> matters everything works due to the blessings of </a:t>
            </a:r>
            <a:r>
              <a:rPr lang="en-US" sz="2400" dirty="0" err="1" smtClean="0"/>
              <a:t>Khilafat</a:t>
            </a:r>
            <a:r>
              <a:rPr lang="en-US" sz="2400" dirty="0"/>
              <a:t>.</a:t>
            </a:r>
          </a:p>
          <a:p>
            <a:endParaRPr lang="en-US" sz="600" dirty="0"/>
          </a:p>
          <a:p>
            <a:pPr algn="r"/>
            <a:r>
              <a:rPr lang="en-US" sz="1600" dirty="0" smtClean="0"/>
              <a:t>(Excerpt from Friday Sermon, May 29, 2015)</a:t>
            </a:r>
            <a:endParaRPr lang="en-US" sz="1600" dirty="0"/>
          </a:p>
        </p:txBody>
      </p:sp>
      <p:sp>
        <p:nvSpPr>
          <p:cNvPr id="6" name="TextBox 6"/>
          <p:cNvSpPr txBox="1"/>
          <p:nvPr/>
        </p:nvSpPr>
        <p:spPr>
          <a:xfrm>
            <a:off x="4478783" y="464775"/>
            <a:ext cx="362746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a:t>
            </a:r>
            <a:r>
              <a:rPr lang="en-US" sz="2400" b="1" dirty="0" err="1" smtClean="0">
                <a:solidFill>
                  <a:schemeClr val="bg1"/>
                </a:solidFill>
              </a:rPr>
              <a:t>Huzur</a:t>
            </a:r>
            <a:r>
              <a:rPr lang="en-US" sz="2400" b="1" dirty="0" smtClean="0">
                <a:solidFill>
                  <a:schemeClr val="bg1"/>
                </a:solidFill>
              </a:rPr>
              <a:t> (aba)</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17</a:t>
            </a:fld>
            <a:endParaRPr lang="en-US"/>
          </a:p>
        </p:txBody>
      </p:sp>
    </p:spTree>
    <p:extLst>
      <p:ext uri="{BB962C8B-B14F-4D97-AF65-F5344CB8AC3E}">
        <p14:creationId xmlns:p14="http://schemas.microsoft.com/office/powerpoint/2010/main" val="3198213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499145" y="454871"/>
            <a:ext cx="5266442" cy="400110"/>
          </a:xfrm>
          <a:prstGeom prst="rect">
            <a:avLst/>
          </a:prstGeom>
          <a:noFill/>
        </p:spPr>
        <p:txBody>
          <a:bodyPr wrap="none" rtlCol="0">
            <a:spAutoFit/>
          </a:bodyPr>
          <a:lstStyle/>
          <a:p>
            <a:r>
              <a:rPr lang="en-US" sz="2000" b="1" dirty="0" smtClean="0">
                <a:solidFill>
                  <a:schemeClr val="bg1"/>
                </a:solidFill>
              </a:rPr>
              <a:t>A Short Video from Friday Sermon, June 6, 2014</a:t>
            </a:r>
            <a:endParaRPr lang="en-US" sz="2000" b="1" dirty="0">
              <a:solidFill>
                <a:schemeClr val="bg1"/>
              </a:solidFill>
            </a:endParaRPr>
          </a:p>
        </p:txBody>
      </p:sp>
      <p:sp>
        <p:nvSpPr>
          <p:cNvPr id="5" name="Slide Number Placeholder 4"/>
          <p:cNvSpPr>
            <a:spLocks noGrp="1"/>
          </p:cNvSpPr>
          <p:nvPr>
            <p:ph type="sldNum" sz="quarter" idx="12"/>
          </p:nvPr>
        </p:nvSpPr>
        <p:spPr/>
        <p:txBody>
          <a:bodyPr/>
          <a:lstStyle/>
          <a:p>
            <a:fld id="{D64212AE-C6D7-4DAE-B05A-60F3647E62E0}" type="slidenum">
              <a:rPr lang="en-US" smtClean="0"/>
              <a:t>18</a:t>
            </a:fld>
            <a:endParaRPr lang="en-US"/>
          </a:p>
        </p:txBody>
      </p:sp>
      <p:pic>
        <p:nvPicPr>
          <p:cNvPr id="6" name="Topic 5 Loyalty to Khilafat with subtitl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97000"/>
            <a:ext cx="6096000" cy="4064000"/>
          </a:xfrm>
          <a:prstGeom prst="rect">
            <a:avLst/>
          </a:prstGeom>
        </p:spPr>
      </p:pic>
    </p:spTree>
    <p:extLst>
      <p:ext uri="{BB962C8B-B14F-4D97-AF65-F5344CB8AC3E}">
        <p14:creationId xmlns:p14="http://schemas.microsoft.com/office/powerpoint/2010/main" val="2551256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251745" y="492971"/>
            <a:ext cx="2733121" cy="400110"/>
          </a:xfrm>
          <a:prstGeom prst="rect">
            <a:avLst/>
          </a:prstGeom>
          <a:noFill/>
        </p:spPr>
        <p:txBody>
          <a:bodyPr wrap="none" rtlCol="0">
            <a:spAutoFit/>
          </a:bodyPr>
          <a:lstStyle/>
          <a:p>
            <a:r>
              <a:rPr lang="en-US" sz="2000" b="1" dirty="0" smtClean="0">
                <a:solidFill>
                  <a:schemeClr val="bg1"/>
                </a:solidFill>
              </a:rPr>
              <a:t>Translation of the Video</a:t>
            </a:r>
            <a:endParaRPr lang="en-US" sz="2000" b="1" dirty="0">
              <a:solidFill>
                <a:schemeClr val="bg1"/>
              </a:solidFill>
            </a:endParaRPr>
          </a:p>
        </p:txBody>
      </p:sp>
      <p:sp>
        <p:nvSpPr>
          <p:cNvPr id="4" name="Rectangle 3"/>
          <p:cNvSpPr/>
          <p:nvPr/>
        </p:nvSpPr>
        <p:spPr>
          <a:xfrm>
            <a:off x="340177" y="1203803"/>
            <a:ext cx="8643803" cy="4708981"/>
          </a:xfrm>
          <a:prstGeom prst="rect">
            <a:avLst/>
          </a:prstGeom>
        </p:spPr>
        <p:txBody>
          <a:bodyPr wrap="square">
            <a:spAutoFit/>
          </a:bodyPr>
          <a:lstStyle/>
          <a:p>
            <a:r>
              <a:rPr lang="en-US" sz="2000" dirty="0"/>
              <a:t>To have one’s own opinion is not a bad thing. However, when regarding a matter, </a:t>
            </a:r>
            <a:r>
              <a:rPr lang="en-US" sz="2000" dirty="0" err="1"/>
              <a:t>Khalifa</a:t>
            </a:r>
            <a:r>
              <a:rPr lang="en-US" sz="2000" dirty="0"/>
              <a:t> of the time’s decision arrives that this is what to do, then it is necessary to totally forget your own opinion. </a:t>
            </a:r>
            <a:r>
              <a:rPr lang="en-US" sz="2000" dirty="0" err="1"/>
              <a:t>Hazrat</a:t>
            </a:r>
            <a:r>
              <a:rPr lang="en-US" sz="2000" dirty="0"/>
              <a:t> Mirza Bashir Ahmad Sahib used to say, “I hold my opinions regarding some matters and share them with the </a:t>
            </a:r>
            <a:r>
              <a:rPr lang="en-US" sz="2000" dirty="0" err="1"/>
              <a:t>Khalifa</a:t>
            </a:r>
            <a:r>
              <a:rPr lang="en-US" sz="2000" dirty="0"/>
              <a:t> of the time with reasons. However, if my opinion is rejected then, I don’t even think why it was rejected or what was my opinion? My opinion becomes the same as of the </a:t>
            </a:r>
            <a:r>
              <a:rPr lang="en-US" sz="2000" dirty="0" err="1"/>
              <a:t>Khalifa</a:t>
            </a:r>
            <a:r>
              <a:rPr lang="en-US" sz="2000" dirty="0"/>
              <a:t> of the time. With total obedience, I start obeying the commandment, which </a:t>
            </a:r>
            <a:r>
              <a:rPr lang="en-US" sz="2000" dirty="0" err="1"/>
              <a:t>Khalifa</a:t>
            </a:r>
            <a:r>
              <a:rPr lang="en-US" sz="2000" dirty="0"/>
              <a:t> of the time has given”. </a:t>
            </a:r>
            <a:r>
              <a:rPr lang="en-US" sz="2000" dirty="0" err="1"/>
              <a:t>Hazrat</a:t>
            </a:r>
            <a:r>
              <a:rPr lang="en-US" sz="2000" dirty="0"/>
              <a:t> </a:t>
            </a:r>
            <a:r>
              <a:rPr lang="en-US" sz="2000" dirty="0" err="1"/>
              <a:t>Massih</a:t>
            </a:r>
            <a:r>
              <a:rPr lang="en-US" sz="2000" dirty="0"/>
              <a:t> Maud (as) says that you should give yourself to the hands of the Imam like a dead body. Just like a dead body cannot move itself but is moved by the one who is bathing it, similarly, it is obligatory to the perfect obedient that he should give himself in the hands of the Imam. When this standard is achieved, only then we can fulfil the pledge of allegiance. Only then, we can fulfil the standards of obedience set by Allah and his Messenger. So every one of us who has taken the pledge of allegiance, will not only have to instill this thinking but also prove it with his actions</a:t>
            </a:r>
            <a:r>
              <a:rPr lang="en-US" sz="2000" dirty="0" smtClean="0"/>
              <a:t>.</a:t>
            </a:r>
            <a:endParaRPr lang="en-US" sz="2000" dirty="0"/>
          </a:p>
        </p:txBody>
      </p:sp>
      <p:sp>
        <p:nvSpPr>
          <p:cNvPr id="5" name="Slide Number Placeholder 4"/>
          <p:cNvSpPr>
            <a:spLocks noGrp="1"/>
          </p:cNvSpPr>
          <p:nvPr>
            <p:ph type="sldNum" sz="quarter" idx="12"/>
          </p:nvPr>
        </p:nvSpPr>
        <p:spPr/>
        <p:txBody>
          <a:bodyPr/>
          <a:lstStyle/>
          <a:p>
            <a:fld id="{D64212AE-C6D7-4DAE-B05A-60F3647E62E0}" type="slidenum">
              <a:rPr lang="en-US" smtClean="0"/>
              <a:t>19</a:t>
            </a:fld>
            <a:endParaRPr lang="en-US"/>
          </a:p>
        </p:txBody>
      </p:sp>
    </p:spTree>
    <p:extLst>
      <p:ext uri="{BB962C8B-B14F-4D97-AF65-F5344CB8AC3E}">
        <p14:creationId xmlns:p14="http://schemas.microsoft.com/office/powerpoint/2010/main" val="692639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5686" y="1117655"/>
            <a:ext cx="7886700" cy="1325563"/>
          </a:xfrm>
        </p:spPr>
        <p:txBody>
          <a:bodyPr/>
          <a:lstStyle/>
          <a:p>
            <a:r>
              <a:rPr lang="en-US" b="1" dirty="0" smtClean="0"/>
              <a:t>AGENDA</a:t>
            </a:r>
            <a:endParaRPr lang="en-US" b="1" dirty="0"/>
          </a:p>
        </p:txBody>
      </p:sp>
      <p:sp>
        <p:nvSpPr>
          <p:cNvPr id="3" name="Content Placeholder 2"/>
          <p:cNvSpPr>
            <a:spLocks noGrp="1"/>
          </p:cNvSpPr>
          <p:nvPr>
            <p:ph idx="1"/>
          </p:nvPr>
        </p:nvSpPr>
        <p:spPr>
          <a:xfrm>
            <a:off x="527193" y="2171686"/>
            <a:ext cx="8480074" cy="4351338"/>
          </a:xfrm>
        </p:spPr>
        <p:txBody>
          <a:bodyPr>
            <a:normAutofit fontScale="92500"/>
          </a:bodyPr>
          <a:lstStyle/>
          <a:p>
            <a:r>
              <a:rPr lang="en-US" dirty="0" smtClean="0"/>
              <a:t>Recitation of the Holy Quran </a:t>
            </a:r>
            <a:r>
              <a:rPr lang="en-US" dirty="0" smtClean="0">
                <a:solidFill>
                  <a:srgbClr val="000000"/>
                </a:solidFill>
              </a:rPr>
              <a:t>(24:56)</a:t>
            </a:r>
            <a:r>
              <a:rPr lang="en-US" dirty="0" smtClean="0"/>
              <a:t>		</a:t>
            </a:r>
          </a:p>
          <a:p>
            <a:r>
              <a:rPr lang="en-US" dirty="0" smtClean="0"/>
              <a:t>Pledge</a:t>
            </a:r>
          </a:p>
          <a:p>
            <a:r>
              <a:rPr lang="en-US" dirty="0" smtClean="0"/>
              <a:t>Reminders: Recitation of HQ and Congregational Prayers	</a:t>
            </a:r>
          </a:p>
          <a:p>
            <a:r>
              <a:rPr lang="en-US" dirty="0" smtClean="0"/>
              <a:t>Monthly topic: Loyalty to </a:t>
            </a:r>
            <a:r>
              <a:rPr lang="en-US" dirty="0" err="1" smtClean="0"/>
              <a:t>Khilafat</a:t>
            </a:r>
            <a:r>
              <a:rPr lang="en-US" dirty="0" smtClean="0"/>
              <a:t>?</a:t>
            </a:r>
            <a:endParaRPr lang="en-US" dirty="0"/>
          </a:p>
          <a:p>
            <a:r>
              <a:rPr lang="en-US" dirty="0" smtClean="0"/>
              <a:t>Health topic: </a:t>
            </a:r>
            <a:r>
              <a:rPr lang="en-US" smtClean="0"/>
              <a:t>Heart Healthy</a:t>
            </a:r>
            <a:endParaRPr lang="en-US" dirty="0"/>
          </a:p>
          <a:p>
            <a:r>
              <a:rPr lang="en-US" dirty="0" smtClean="0"/>
              <a:t>National Reminders/announcements</a:t>
            </a:r>
          </a:p>
          <a:p>
            <a:r>
              <a:rPr lang="en-US" dirty="0" smtClean="0"/>
              <a:t>Local Reminders/announcements			</a:t>
            </a:r>
          </a:p>
          <a:p>
            <a:r>
              <a:rPr lang="en-US" dirty="0" err="1" smtClean="0"/>
              <a:t>Dua</a:t>
            </a:r>
            <a:endParaRPr lang="en-US" dirty="0" smtClean="0"/>
          </a:p>
          <a:p>
            <a:pPr marL="0" indent="0">
              <a:buNone/>
            </a:pPr>
            <a:r>
              <a:rPr lang="en-US" dirty="0" smtClean="0"/>
              <a:t>								</a:t>
            </a:r>
          </a:p>
        </p:txBody>
      </p:sp>
      <p:sp>
        <p:nvSpPr>
          <p:cNvPr id="4" name="Slide Number Placeholder 3"/>
          <p:cNvSpPr>
            <a:spLocks noGrp="1"/>
          </p:cNvSpPr>
          <p:nvPr>
            <p:ph type="sldNum" sz="quarter" idx="12"/>
          </p:nvPr>
        </p:nvSpPr>
        <p:spPr/>
        <p:txBody>
          <a:bodyPr/>
          <a:lstStyle/>
          <a:p>
            <a:fld id="{D64212AE-C6D7-4DAE-B05A-60F3647E62E0}" type="slidenum">
              <a:rPr lang="en-US" smtClean="0"/>
              <a:t>2</a:t>
            </a:fld>
            <a:endParaRPr lang="en-US"/>
          </a:p>
        </p:txBody>
      </p:sp>
    </p:spTree>
    <p:extLst>
      <p:ext uri="{BB962C8B-B14F-4D97-AF65-F5344CB8AC3E}">
        <p14:creationId xmlns:p14="http://schemas.microsoft.com/office/powerpoint/2010/main" val="1650300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7572" y="1291216"/>
            <a:ext cx="5153971" cy="1325563"/>
          </a:xfrm>
        </p:spPr>
        <p:txBody>
          <a:bodyPr/>
          <a:lstStyle/>
          <a:p>
            <a:r>
              <a:rPr lang="en-US" b="1" dirty="0" smtClean="0"/>
              <a:t>Where do we stand?</a:t>
            </a:r>
            <a:endParaRPr lang="en-US" b="1" dirty="0"/>
          </a:p>
        </p:txBody>
      </p:sp>
      <p:sp>
        <p:nvSpPr>
          <p:cNvPr id="4" name="Content Placeholder 3"/>
          <p:cNvSpPr>
            <a:spLocks noGrp="1"/>
          </p:cNvSpPr>
          <p:nvPr>
            <p:ph idx="1"/>
          </p:nvPr>
        </p:nvSpPr>
        <p:spPr>
          <a:xfrm>
            <a:off x="727286" y="2486098"/>
            <a:ext cx="8416713" cy="3195224"/>
          </a:xfrm>
        </p:spPr>
        <p:txBody>
          <a:bodyPr>
            <a:noAutofit/>
          </a:bodyPr>
          <a:lstStyle/>
          <a:p>
            <a:r>
              <a:rPr lang="en-US" dirty="0" smtClean="0">
                <a:solidFill>
                  <a:srgbClr val="000000"/>
                </a:solidFill>
              </a:rPr>
              <a:t>In the last month, how many times did you write to </a:t>
            </a:r>
            <a:r>
              <a:rPr lang="en-US" dirty="0" err="1" smtClean="0">
                <a:solidFill>
                  <a:srgbClr val="000000"/>
                </a:solidFill>
              </a:rPr>
              <a:t>Huzur</a:t>
            </a:r>
            <a:r>
              <a:rPr lang="en-US" dirty="0" smtClean="0">
                <a:solidFill>
                  <a:srgbClr val="000000"/>
                </a:solidFill>
              </a:rPr>
              <a:t>?</a:t>
            </a:r>
          </a:p>
          <a:p>
            <a:r>
              <a:rPr lang="en-US" dirty="0" smtClean="0">
                <a:solidFill>
                  <a:srgbClr val="000000"/>
                </a:solidFill>
              </a:rPr>
              <a:t>How many Friday Sermons did you read or listen?</a:t>
            </a:r>
          </a:p>
          <a:p>
            <a:r>
              <a:rPr lang="en-US" dirty="0" smtClean="0">
                <a:solidFill>
                  <a:srgbClr val="000000"/>
                </a:solidFill>
              </a:rPr>
              <a:t>How many times, did you discuss </a:t>
            </a:r>
            <a:r>
              <a:rPr lang="en-US" dirty="0" err="1" smtClean="0">
                <a:solidFill>
                  <a:srgbClr val="000000"/>
                </a:solidFill>
              </a:rPr>
              <a:t>Huzur’s</a:t>
            </a:r>
            <a:r>
              <a:rPr lang="en-US" dirty="0" smtClean="0">
                <a:solidFill>
                  <a:srgbClr val="000000"/>
                </a:solidFill>
              </a:rPr>
              <a:t> Friday Sermons with your family?</a:t>
            </a:r>
          </a:p>
          <a:p>
            <a:pPr marL="0" indent="0" algn="ctr">
              <a:buNone/>
            </a:pPr>
            <a:r>
              <a:rPr lang="en-US" b="1" dirty="0" smtClean="0">
                <a:solidFill>
                  <a:srgbClr val="000000"/>
                </a:solidFill>
              </a:rPr>
              <a:t>Add the three numbers together.</a:t>
            </a:r>
          </a:p>
          <a:p>
            <a:pPr marL="0" indent="0" algn="ctr">
              <a:buNone/>
            </a:pPr>
            <a:r>
              <a:rPr lang="en-US" b="1" dirty="0" smtClean="0">
                <a:solidFill>
                  <a:srgbClr val="000000"/>
                </a:solidFill>
              </a:rPr>
              <a:t>(Keep it to yourself.. the “score” is for you!)</a:t>
            </a:r>
            <a:endParaRPr lang="en-US" b="1" dirty="0">
              <a:solidFill>
                <a:srgbClr val="000000"/>
              </a:solidFill>
            </a:endParaRPr>
          </a:p>
        </p:txBody>
      </p:sp>
      <p:sp>
        <p:nvSpPr>
          <p:cNvPr id="3" name="Rectangle 2"/>
          <p:cNvSpPr/>
          <p:nvPr/>
        </p:nvSpPr>
        <p:spPr>
          <a:xfrm>
            <a:off x="4845830" y="292312"/>
            <a:ext cx="2675109" cy="1200329"/>
          </a:xfrm>
          <a:prstGeom prst="rect">
            <a:avLst/>
          </a:prstGeom>
        </p:spPr>
        <p:txBody>
          <a:bodyPr wrap="square">
            <a:spAutoFit/>
          </a:bodyPr>
          <a:lstStyle/>
          <a:p>
            <a:r>
              <a:rPr lang="x-none" sz="3600" b="1" dirty="0">
                <a:solidFill>
                  <a:schemeClr val="bg1"/>
                </a:solidFill>
              </a:rPr>
              <a:t>اپنے جائزے لیں -</a:t>
            </a:r>
            <a:endParaRPr lang="en-US" sz="3600" b="1" dirty="0">
              <a:solidFill>
                <a:schemeClr val="bg1"/>
              </a:solidFill>
            </a:endParaRPr>
          </a:p>
        </p:txBody>
      </p:sp>
      <p:sp>
        <p:nvSpPr>
          <p:cNvPr id="5" name="Title 1"/>
          <p:cNvSpPr txBox="1">
            <a:spLocks/>
          </p:cNvSpPr>
          <p:nvPr/>
        </p:nvSpPr>
        <p:spPr>
          <a:xfrm>
            <a:off x="3994807" y="890705"/>
            <a:ext cx="4315389" cy="5887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0000"/>
                </a:solidFill>
              </a:rPr>
              <a:t>Self analyze </a:t>
            </a:r>
            <a:r>
              <a:rPr lang="en-US" sz="3200" b="1" dirty="0">
                <a:solidFill>
                  <a:srgbClr val="000000"/>
                </a:solidFill>
              </a:rPr>
              <a:t>y</a:t>
            </a:r>
            <a:r>
              <a:rPr lang="en-US" sz="3200" b="1" dirty="0" smtClean="0">
                <a:solidFill>
                  <a:srgbClr val="000000"/>
                </a:solidFill>
              </a:rPr>
              <a:t>ourself, KMV</a:t>
            </a:r>
            <a:endParaRPr lang="en-US" sz="3200" b="1" dirty="0">
              <a:solidFill>
                <a:srgbClr val="000000"/>
              </a:solidFill>
            </a:endParaRPr>
          </a:p>
        </p:txBody>
      </p:sp>
      <p:sp>
        <p:nvSpPr>
          <p:cNvPr id="6" name="Slide Number Placeholder 5"/>
          <p:cNvSpPr>
            <a:spLocks noGrp="1"/>
          </p:cNvSpPr>
          <p:nvPr>
            <p:ph type="sldNum" sz="quarter" idx="12"/>
          </p:nvPr>
        </p:nvSpPr>
        <p:spPr/>
        <p:txBody>
          <a:bodyPr/>
          <a:lstStyle/>
          <a:p>
            <a:fld id="{D64212AE-C6D7-4DAE-B05A-60F3647E62E0}" type="slidenum">
              <a:rPr lang="en-US" smtClean="0"/>
              <a:t>20</a:t>
            </a:fld>
            <a:endParaRPr lang="en-US"/>
          </a:p>
        </p:txBody>
      </p:sp>
    </p:spTree>
    <p:extLst>
      <p:ext uri="{BB962C8B-B14F-4D97-AF65-F5344CB8AC3E}">
        <p14:creationId xmlns:p14="http://schemas.microsoft.com/office/powerpoint/2010/main" val="385291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Left-Right Arrow 5"/>
          <p:cNvSpPr/>
          <p:nvPr/>
        </p:nvSpPr>
        <p:spPr>
          <a:xfrm>
            <a:off x="795867" y="2132573"/>
            <a:ext cx="7806266" cy="11684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795867" y="3439255"/>
            <a:ext cx="2421466" cy="2677656"/>
          </a:xfrm>
          <a:prstGeom prst="rect">
            <a:avLst/>
          </a:prstGeom>
          <a:noFill/>
        </p:spPr>
        <p:txBody>
          <a:bodyPr wrap="square" rtlCol="0">
            <a:spAutoFit/>
          </a:bodyPr>
          <a:lstStyle/>
          <a:p>
            <a:pPr algn="ctr"/>
            <a:r>
              <a:rPr lang="en-US" sz="2400" dirty="0" smtClean="0">
                <a:solidFill>
                  <a:srgbClr val="000000"/>
                </a:solidFill>
              </a:rPr>
              <a:t>Keep striving hard to establish a strong connection with </a:t>
            </a:r>
            <a:r>
              <a:rPr lang="en-US" sz="2400" dirty="0" err="1" smtClean="0">
                <a:solidFill>
                  <a:srgbClr val="000000"/>
                </a:solidFill>
              </a:rPr>
              <a:t>Khilafat</a:t>
            </a:r>
            <a:r>
              <a:rPr lang="en-US" sz="2400" dirty="0" smtClean="0">
                <a:solidFill>
                  <a:srgbClr val="000000"/>
                </a:solidFill>
              </a:rPr>
              <a:t> by praying for yourself, and writing to </a:t>
            </a:r>
            <a:r>
              <a:rPr lang="en-US" sz="2400" dirty="0" err="1" smtClean="0">
                <a:solidFill>
                  <a:srgbClr val="000000"/>
                </a:solidFill>
              </a:rPr>
              <a:t>Huzur</a:t>
            </a:r>
            <a:r>
              <a:rPr lang="en-US" sz="2400" dirty="0" smtClean="0">
                <a:solidFill>
                  <a:srgbClr val="000000"/>
                </a:solidFill>
              </a:rPr>
              <a:t>.</a:t>
            </a:r>
            <a:endParaRPr lang="en-US" sz="2400" dirty="0">
              <a:solidFill>
                <a:srgbClr val="000000"/>
              </a:solidFill>
            </a:endParaRPr>
          </a:p>
        </p:txBody>
      </p:sp>
      <p:sp>
        <p:nvSpPr>
          <p:cNvPr id="8" name="TextBox 7"/>
          <p:cNvSpPr txBox="1"/>
          <p:nvPr/>
        </p:nvSpPr>
        <p:spPr>
          <a:xfrm>
            <a:off x="3488267" y="3439255"/>
            <a:ext cx="2421466" cy="2308324"/>
          </a:xfrm>
          <a:prstGeom prst="rect">
            <a:avLst/>
          </a:prstGeom>
          <a:noFill/>
        </p:spPr>
        <p:txBody>
          <a:bodyPr wrap="square" rtlCol="0">
            <a:spAutoFit/>
          </a:bodyPr>
          <a:lstStyle/>
          <a:p>
            <a:pPr algn="ctr"/>
            <a:r>
              <a:rPr lang="en-US" sz="2400" dirty="0" smtClean="0">
                <a:solidFill>
                  <a:srgbClr val="000000"/>
                </a:solidFill>
              </a:rPr>
              <a:t>Keep listening to the Friday Sermons regularly and try making </a:t>
            </a:r>
            <a:r>
              <a:rPr lang="en-US" sz="2400" dirty="0" err="1" smtClean="0">
                <a:solidFill>
                  <a:srgbClr val="000000"/>
                </a:solidFill>
              </a:rPr>
              <a:t>Huzur’s</a:t>
            </a:r>
            <a:r>
              <a:rPr lang="en-US" sz="2400" dirty="0" smtClean="0">
                <a:solidFill>
                  <a:srgbClr val="000000"/>
                </a:solidFill>
              </a:rPr>
              <a:t> directive part of your life</a:t>
            </a:r>
            <a:endParaRPr lang="en-US" sz="2400" dirty="0">
              <a:solidFill>
                <a:srgbClr val="000000"/>
              </a:solidFill>
            </a:endParaRPr>
          </a:p>
        </p:txBody>
      </p:sp>
      <p:sp>
        <p:nvSpPr>
          <p:cNvPr id="9" name="TextBox 8"/>
          <p:cNvSpPr txBox="1"/>
          <p:nvPr/>
        </p:nvSpPr>
        <p:spPr>
          <a:xfrm>
            <a:off x="6180667" y="3439255"/>
            <a:ext cx="2421466" cy="2677656"/>
          </a:xfrm>
          <a:prstGeom prst="rect">
            <a:avLst/>
          </a:prstGeom>
          <a:noFill/>
        </p:spPr>
        <p:txBody>
          <a:bodyPr wrap="square" rtlCol="0">
            <a:spAutoFit/>
          </a:bodyPr>
          <a:lstStyle/>
          <a:p>
            <a:pPr algn="ctr"/>
            <a:r>
              <a:rPr lang="en-US" sz="2400" dirty="0" smtClean="0">
                <a:solidFill>
                  <a:srgbClr val="000000"/>
                </a:solidFill>
              </a:rPr>
              <a:t>Continue to strengthen your connection with </a:t>
            </a:r>
            <a:r>
              <a:rPr lang="en-US" sz="2400" dirty="0" err="1" smtClean="0">
                <a:solidFill>
                  <a:srgbClr val="000000"/>
                </a:solidFill>
              </a:rPr>
              <a:t>Khilafat</a:t>
            </a:r>
            <a:r>
              <a:rPr lang="en-US" sz="2400" dirty="0" smtClean="0">
                <a:solidFill>
                  <a:srgbClr val="000000"/>
                </a:solidFill>
              </a:rPr>
              <a:t> and establish a best model for your family.</a:t>
            </a:r>
            <a:endParaRPr lang="en-US" sz="2400" dirty="0">
              <a:solidFill>
                <a:srgbClr val="000000"/>
              </a:solidFill>
            </a:endParaRPr>
          </a:p>
        </p:txBody>
      </p:sp>
      <p:sp>
        <p:nvSpPr>
          <p:cNvPr id="14" name="TextBox 13"/>
          <p:cNvSpPr txBox="1"/>
          <p:nvPr/>
        </p:nvSpPr>
        <p:spPr>
          <a:xfrm>
            <a:off x="7588675" y="2415887"/>
            <a:ext cx="575733" cy="523220"/>
          </a:xfrm>
          <a:prstGeom prst="rect">
            <a:avLst/>
          </a:prstGeom>
          <a:noFill/>
        </p:spPr>
        <p:txBody>
          <a:bodyPr wrap="square" rtlCol="0">
            <a:spAutoFit/>
          </a:bodyPr>
          <a:lstStyle/>
          <a:p>
            <a:pPr algn="ctr"/>
            <a:r>
              <a:rPr lang="en-US" sz="2800" dirty="0" smtClean="0">
                <a:solidFill>
                  <a:srgbClr val="000000"/>
                </a:solidFill>
              </a:rPr>
              <a:t>&gt;5</a:t>
            </a:r>
            <a:endParaRPr lang="en-US" sz="2800" dirty="0">
              <a:solidFill>
                <a:srgbClr val="000000"/>
              </a:solidFill>
            </a:endParaRPr>
          </a:p>
        </p:txBody>
      </p:sp>
      <p:sp>
        <p:nvSpPr>
          <p:cNvPr id="15" name="TextBox 14"/>
          <p:cNvSpPr txBox="1"/>
          <p:nvPr/>
        </p:nvSpPr>
        <p:spPr>
          <a:xfrm>
            <a:off x="1036317" y="2446203"/>
            <a:ext cx="754383" cy="523220"/>
          </a:xfrm>
          <a:prstGeom prst="rect">
            <a:avLst/>
          </a:prstGeom>
          <a:noFill/>
        </p:spPr>
        <p:txBody>
          <a:bodyPr wrap="square" rtlCol="0">
            <a:spAutoFit/>
          </a:bodyPr>
          <a:lstStyle/>
          <a:p>
            <a:pPr algn="ctr"/>
            <a:r>
              <a:rPr lang="en-US" sz="2800" dirty="0" smtClean="0">
                <a:solidFill>
                  <a:srgbClr val="000000"/>
                </a:solidFill>
              </a:rPr>
              <a:t>0-1</a:t>
            </a:r>
            <a:endParaRPr lang="en-US" sz="2800" dirty="0">
              <a:solidFill>
                <a:srgbClr val="000000"/>
              </a:solidFill>
            </a:endParaRPr>
          </a:p>
        </p:txBody>
      </p:sp>
      <p:sp>
        <p:nvSpPr>
          <p:cNvPr id="10" name="TextBox 9"/>
          <p:cNvSpPr txBox="1"/>
          <p:nvPr/>
        </p:nvSpPr>
        <p:spPr>
          <a:xfrm>
            <a:off x="2361700" y="2425805"/>
            <a:ext cx="4526643" cy="523220"/>
          </a:xfrm>
          <a:prstGeom prst="rect">
            <a:avLst/>
          </a:prstGeom>
          <a:noFill/>
        </p:spPr>
        <p:txBody>
          <a:bodyPr wrap="square" rtlCol="0">
            <a:spAutoFit/>
          </a:bodyPr>
          <a:lstStyle/>
          <a:p>
            <a:pPr algn="ctr"/>
            <a:r>
              <a:rPr lang="en-US" sz="2800" dirty="0" smtClean="0">
                <a:solidFill>
                  <a:srgbClr val="000000"/>
                </a:solidFill>
              </a:rPr>
              <a:t>2-5</a:t>
            </a:r>
            <a:endParaRPr lang="en-US" sz="2800" dirty="0">
              <a:solidFill>
                <a:srgbClr val="000000"/>
              </a:solidFill>
            </a:endParaRPr>
          </a:p>
        </p:txBody>
      </p:sp>
      <p:sp>
        <p:nvSpPr>
          <p:cNvPr id="11" name="Title 1"/>
          <p:cNvSpPr>
            <a:spLocks noGrp="1"/>
          </p:cNvSpPr>
          <p:nvPr>
            <p:ph type="title"/>
          </p:nvPr>
        </p:nvSpPr>
        <p:spPr>
          <a:xfrm>
            <a:off x="554671" y="1578112"/>
            <a:ext cx="8298039" cy="695348"/>
          </a:xfrm>
        </p:spPr>
        <p:txBody>
          <a:bodyPr>
            <a:normAutofit/>
          </a:bodyPr>
          <a:lstStyle/>
          <a:p>
            <a:pPr algn="ctr"/>
            <a:r>
              <a:rPr lang="en-US" sz="3600" b="1" dirty="0" smtClean="0"/>
              <a:t>How to Improve?</a:t>
            </a:r>
            <a:endParaRPr lang="en-US" sz="3600" b="1" dirty="0"/>
          </a:p>
        </p:txBody>
      </p:sp>
      <p:sp>
        <p:nvSpPr>
          <p:cNvPr id="2" name="Rectangle 1"/>
          <p:cNvSpPr/>
          <p:nvPr/>
        </p:nvSpPr>
        <p:spPr>
          <a:xfrm>
            <a:off x="3974446" y="346337"/>
            <a:ext cx="4559953" cy="1077218"/>
          </a:xfrm>
          <a:prstGeom prst="rect">
            <a:avLst/>
          </a:prstGeom>
        </p:spPr>
        <p:txBody>
          <a:bodyPr wrap="square">
            <a:spAutoFit/>
          </a:bodyPr>
          <a:lstStyle/>
          <a:p>
            <a:r>
              <a:rPr lang="x-none" sz="3200" b="1" dirty="0">
                <a:solidFill>
                  <a:schemeClr val="bg1"/>
                </a:solidFill>
              </a:rPr>
              <a:t>اپنے اندر پاک تبدیلیاں پیدا کریں -</a:t>
            </a:r>
            <a:endParaRPr lang="en-US" sz="3200" b="1" dirty="0">
              <a:solidFill>
                <a:schemeClr val="bg1"/>
              </a:solidFill>
            </a:endParaRPr>
          </a:p>
        </p:txBody>
      </p:sp>
      <p:sp>
        <p:nvSpPr>
          <p:cNvPr id="12" name="Title 1"/>
          <p:cNvSpPr txBox="1">
            <a:spLocks/>
          </p:cNvSpPr>
          <p:nvPr/>
        </p:nvSpPr>
        <p:spPr>
          <a:xfrm>
            <a:off x="3193396" y="459189"/>
            <a:ext cx="5856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Bring about pious changes in yourself</a:t>
            </a:r>
            <a:endParaRPr lang="en-US" sz="2800" b="1" dirty="0"/>
          </a:p>
        </p:txBody>
      </p:sp>
      <p:sp>
        <p:nvSpPr>
          <p:cNvPr id="3" name="Slide Number Placeholder 2"/>
          <p:cNvSpPr>
            <a:spLocks noGrp="1"/>
          </p:cNvSpPr>
          <p:nvPr>
            <p:ph type="sldNum" sz="quarter" idx="12"/>
          </p:nvPr>
        </p:nvSpPr>
        <p:spPr/>
        <p:txBody>
          <a:bodyPr/>
          <a:lstStyle/>
          <a:p>
            <a:fld id="{D64212AE-C6D7-4DAE-B05A-60F3647E62E0}" type="slidenum">
              <a:rPr lang="en-US" smtClean="0"/>
              <a:t>21</a:t>
            </a:fld>
            <a:endParaRPr lang="en-US"/>
          </a:p>
        </p:txBody>
      </p:sp>
    </p:spTree>
    <p:extLst>
      <p:ext uri="{BB962C8B-B14F-4D97-AF65-F5344CB8AC3E}">
        <p14:creationId xmlns:p14="http://schemas.microsoft.com/office/powerpoint/2010/main" val="37414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 name="Shape 119"/>
          <p:cNvSpPr>
            <a:spLocks noGrp="1"/>
          </p:cNvSpPr>
          <p:nvPr>
            <p:ph type="subTitle" sz="quarter" idx="1"/>
          </p:nvPr>
        </p:nvSpPr>
        <p:spPr>
          <a:xfrm>
            <a:off x="892968" y="4298708"/>
            <a:ext cx="7358063" cy="1050532"/>
          </a:xfrm>
          <a:prstGeom prst="rect">
            <a:avLst/>
          </a:prstGeom>
        </p:spPr>
        <p:txBody>
          <a:bodyPr>
            <a:normAutofit fontScale="85000" lnSpcReduction="10000"/>
          </a:bodyPr>
          <a:lstStyle/>
          <a:p>
            <a:pPr defTabSz="286097">
              <a:defRPr sz="5162">
                <a:solidFill>
                  <a:schemeClr val="accent1">
                    <a:hueOff val="378192"/>
                    <a:satOff val="30564"/>
                    <a:lumOff val="24900"/>
                  </a:schemeClr>
                </a:solidFill>
              </a:defRPr>
            </a:pPr>
            <a:r>
              <a:rPr lang="en-US" dirty="0" smtClean="0">
                <a:solidFill>
                  <a:srgbClr val="000000"/>
                </a:solidFill>
              </a:rPr>
              <a:t>Health Topic: </a:t>
            </a:r>
            <a:r>
              <a:rPr dirty="0" smtClean="0">
                <a:solidFill>
                  <a:srgbClr val="000000"/>
                </a:solidFill>
              </a:rPr>
              <a:t>Heart Healthy</a:t>
            </a:r>
            <a:endParaRPr dirty="0">
              <a:solidFill>
                <a:srgbClr val="000000"/>
              </a:solidFill>
            </a:endParaRPr>
          </a:p>
        </p:txBody>
      </p:sp>
      <p:pic>
        <p:nvPicPr>
          <p:cNvPr id="120" name="Screen Shot 2015-12-22 at 7.48.34 PM.png"/>
          <p:cNvPicPr>
            <a:picLocks noChangeAspect="1"/>
          </p:cNvPicPr>
          <p:nvPr/>
        </p:nvPicPr>
        <p:blipFill>
          <a:blip r:embed="rId2">
            <a:extLst/>
          </a:blip>
          <a:stretch>
            <a:fillRect/>
          </a:stretch>
        </p:blipFill>
        <p:spPr>
          <a:xfrm>
            <a:off x="253421" y="1436101"/>
            <a:ext cx="8637158" cy="2461731"/>
          </a:xfrm>
          <a:prstGeom prst="rect">
            <a:avLst/>
          </a:prstGeom>
          <a:ln w="889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22</a:t>
            </a:fld>
            <a:endParaRPr lang="uk-UA"/>
          </a:p>
        </p:txBody>
      </p:sp>
    </p:spTree>
  </p:cSld>
  <p:clrMapOvr>
    <a:masterClrMapping/>
  </p:clrMapOvr>
  <p:transition spd="med"/>
  <p:timing>
    <p:tnLst>
      <p:par>
        <p:cTn id="1" dur="indefinite" restart="never" fill="hold"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 name="Shape 122"/>
          <p:cNvSpPr>
            <a:spLocks noGrp="1"/>
          </p:cNvSpPr>
          <p:nvPr>
            <p:ph type="title"/>
          </p:nvPr>
        </p:nvSpPr>
        <p:spPr>
          <a:xfrm>
            <a:off x="3429000" y="302776"/>
            <a:ext cx="5159098" cy="695444"/>
          </a:xfrm>
          <a:prstGeom prst="rect">
            <a:avLst/>
          </a:prstGeom>
        </p:spPr>
        <p:txBody>
          <a:bodyPr>
            <a:normAutofit fontScale="90000"/>
          </a:bodyPr>
          <a:lstStyle>
            <a:lvl1pPr>
              <a:defRPr>
                <a:solidFill>
                  <a:schemeClr val="accent2"/>
                </a:solidFill>
                <a:latin typeface="Times New Roman"/>
                <a:ea typeface="Times New Roman"/>
                <a:cs typeface="Times New Roman"/>
                <a:sym typeface="Times New Roman"/>
              </a:defRPr>
            </a:lvl1pPr>
          </a:lstStyle>
          <a:p>
            <a:r>
              <a:rPr dirty="0">
                <a:solidFill>
                  <a:srgbClr val="FFFFFF"/>
                </a:solidFill>
              </a:rPr>
              <a:t>What is in your </a:t>
            </a:r>
            <a:r>
              <a:rPr dirty="0" smtClean="0">
                <a:solidFill>
                  <a:srgbClr val="FFFFFF"/>
                </a:solidFill>
              </a:rPr>
              <a:t>Heart</a:t>
            </a:r>
            <a:r>
              <a:rPr lang="en-US" dirty="0" smtClean="0">
                <a:solidFill>
                  <a:srgbClr val="FFFFFF"/>
                </a:solidFill>
              </a:rPr>
              <a:t>?</a:t>
            </a:r>
            <a:endParaRPr dirty="0">
              <a:solidFill>
                <a:srgbClr val="FFFFFF"/>
              </a:solidFill>
            </a:endParaRPr>
          </a:p>
        </p:txBody>
      </p:sp>
      <p:sp>
        <p:nvSpPr>
          <p:cNvPr id="123" name="Shape 123"/>
          <p:cNvSpPr>
            <a:spLocks noGrp="1"/>
          </p:cNvSpPr>
          <p:nvPr>
            <p:ph type="body" idx="1"/>
          </p:nvPr>
        </p:nvSpPr>
        <p:spPr>
          <a:xfrm>
            <a:off x="274321" y="1165861"/>
            <a:ext cx="8747760" cy="4831080"/>
          </a:xfrm>
          <a:prstGeom prst="rect">
            <a:avLst/>
          </a:prstGeom>
        </p:spPr>
        <p:txBody>
          <a:bodyPr>
            <a:noAutofit/>
          </a:bodyPr>
          <a:lstStyle/>
          <a:p>
            <a:pPr defTabSz="160729">
              <a:spcBef>
                <a:spcPts val="1200"/>
              </a:spcBef>
              <a:buFont typeface="Arial" panose="020B0604020202020204" pitchFamily="34" charset="0"/>
              <a:buChar char="•"/>
              <a:defRPr sz="2950" b="0"/>
            </a:pPr>
            <a:r>
              <a:rPr sz="2400" b="1" dirty="0">
                <a:solidFill>
                  <a:srgbClr val="000000"/>
                </a:solidFill>
                <a:latin typeface="Calibri" panose="020F0502020204030204" pitchFamily="34" charset="0"/>
              </a:rPr>
              <a:t>Heart is the most important organ in your body. It is a strong muscle about the size of your palm that keeps life going</a:t>
            </a:r>
          </a:p>
          <a:p>
            <a:pPr defTabSz="160729">
              <a:spcBef>
                <a:spcPts val="1200"/>
              </a:spcBef>
              <a:buFont typeface="Arial" panose="020B0604020202020204" pitchFamily="34" charset="0"/>
              <a:buChar char="•"/>
              <a:defRPr sz="2950" b="0"/>
            </a:pPr>
            <a:r>
              <a:rPr sz="2400" b="1" dirty="0">
                <a:solidFill>
                  <a:srgbClr val="000000"/>
                </a:solidFill>
                <a:latin typeface="Calibri" panose="020F0502020204030204" pitchFamily="34" charset="0"/>
              </a:rPr>
              <a:t>As we get older, the heart cannot beat as fast (during exercise or stress) as when you were younger</a:t>
            </a:r>
          </a:p>
          <a:p>
            <a:pPr defTabSz="160729">
              <a:spcBef>
                <a:spcPts val="1200"/>
              </a:spcBef>
              <a:buFont typeface="Arial" panose="020B0604020202020204" pitchFamily="34" charset="0"/>
              <a:buChar char="•"/>
              <a:defRPr sz="2950" b="0"/>
            </a:pPr>
            <a:r>
              <a:rPr sz="2400" b="1" dirty="0">
                <a:solidFill>
                  <a:srgbClr val="000000"/>
                </a:solidFill>
                <a:latin typeface="Calibri" panose="020F0502020204030204" pitchFamily="34" charset="0"/>
              </a:rPr>
              <a:t>A common problem related to aging is “hardening of the arteries,” called arteriosclerosis</a:t>
            </a:r>
          </a:p>
          <a:p>
            <a:pPr defTabSz="160729">
              <a:spcBef>
                <a:spcPts val="1200"/>
              </a:spcBef>
              <a:buFont typeface="Arial" panose="020B0604020202020204" pitchFamily="34" charset="0"/>
              <a:buChar char="•"/>
              <a:defRPr sz="2950" b="0"/>
            </a:pPr>
            <a:r>
              <a:rPr sz="2400" b="1" dirty="0">
                <a:solidFill>
                  <a:srgbClr val="000000"/>
                </a:solidFill>
                <a:latin typeface="Calibri" panose="020F0502020204030204" pitchFamily="34" charset="0"/>
              </a:rPr>
              <a:t>Heart Valves may become thicker and stiffer, causing leaks or decrease pumping efficiency of your heart</a:t>
            </a:r>
          </a:p>
          <a:p>
            <a:pPr defTabSz="160729">
              <a:spcBef>
                <a:spcPts val="1200"/>
              </a:spcBef>
              <a:buFont typeface="Arial" panose="020B0604020202020204" pitchFamily="34" charset="0"/>
              <a:buChar char="•"/>
              <a:defRPr sz="2950" b="0"/>
            </a:pPr>
            <a:r>
              <a:rPr sz="2400" b="1" dirty="0">
                <a:solidFill>
                  <a:srgbClr val="000000"/>
                </a:solidFill>
                <a:latin typeface="Calibri" panose="020F0502020204030204" pitchFamily="34" charset="0"/>
              </a:rPr>
              <a:t>Many of the problems of heart and blood vessels are caused by disease, not by aging. There are things you can do to delay, lower, or possibly avoid or reverse your risk</a:t>
            </a:r>
          </a:p>
        </p:txBody>
      </p:sp>
      <p:sp>
        <p:nvSpPr>
          <p:cNvPr id="2" name="Slide Number Placeholder 1"/>
          <p:cNvSpPr>
            <a:spLocks noGrp="1"/>
          </p:cNvSpPr>
          <p:nvPr>
            <p:ph type="sldNum" sz="quarter" idx="2"/>
          </p:nvPr>
        </p:nvSpPr>
        <p:spPr/>
        <p:txBody>
          <a:bodyPr/>
          <a:lstStyle/>
          <a:p>
            <a:fld id="{86CB4B4D-7CA3-9044-876B-883B54F8677D}" type="slidenum">
              <a:rPr lang="uk-UA" smtClean="0"/>
              <a:pPr/>
              <a:t>23</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 name="Shape 125"/>
          <p:cNvSpPr>
            <a:spLocks noGrp="1"/>
          </p:cNvSpPr>
          <p:nvPr>
            <p:ph type="title"/>
          </p:nvPr>
        </p:nvSpPr>
        <p:spPr>
          <a:xfrm>
            <a:off x="3703320" y="359212"/>
            <a:ext cx="4481037" cy="539948"/>
          </a:xfrm>
          <a:prstGeom prst="rect">
            <a:avLst/>
          </a:prstGeom>
        </p:spPr>
        <p:txBody>
          <a:bodyPr>
            <a:normAutofit fontScale="90000"/>
          </a:bodyPr>
          <a:lstStyle>
            <a:lvl1pPr>
              <a:defRPr sz="4500">
                <a:latin typeface="Times New Roman"/>
                <a:ea typeface="Times New Roman"/>
                <a:cs typeface="Times New Roman"/>
                <a:sym typeface="Times New Roman"/>
              </a:defRPr>
            </a:lvl1pPr>
          </a:lstStyle>
          <a:p>
            <a:r>
              <a:rPr dirty="0">
                <a:solidFill>
                  <a:srgbClr val="FFFFFF"/>
                </a:solidFill>
              </a:rPr>
              <a:t>Heart Diseases</a:t>
            </a:r>
          </a:p>
        </p:txBody>
      </p:sp>
      <p:sp>
        <p:nvSpPr>
          <p:cNvPr id="126" name="Shape 126"/>
          <p:cNvSpPr>
            <a:spLocks noGrp="1"/>
          </p:cNvSpPr>
          <p:nvPr>
            <p:ph type="body" idx="1"/>
          </p:nvPr>
        </p:nvSpPr>
        <p:spPr>
          <a:xfrm>
            <a:off x="510540" y="1174438"/>
            <a:ext cx="8237220" cy="4885865"/>
          </a:xfrm>
          <a:prstGeom prst="rect">
            <a:avLst/>
          </a:prstGeom>
        </p:spPr>
        <p:txBody>
          <a:bodyPr anchor="t">
            <a:noAutofit/>
          </a:bodyPr>
          <a:lstStyle/>
          <a:p>
            <a:pPr marL="0" indent="0" defTabSz="315027">
              <a:spcBef>
                <a:spcPts val="1200"/>
              </a:spcBef>
              <a:buNone/>
              <a:defRPr sz="2646" b="0"/>
            </a:pPr>
            <a:r>
              <a:rPr sz="2200" dirty="0" smtClean="0">
                <a:solidFill>
                  <a:srgbClr val="000000"/>
                </a:solidFill>
                <a:latin typeface="Calibri" panose="020F0502020204030204" pitchFamily="34" charset="0"/>
              </a:rPr>
              <a:t>There </a:t>
            </a:r>
            <a:r>
              <a:rPr sz="2200" dirty="0">
                <a:solidFill>
                  <a:srgbClr val="000000"/>
                </a:solidFill>
                <a:latin typeface="Calibri" panose="020F0502020204030204" pitchFamily="34" charset="0"/>
              </a:rPr>
              <a:t>are many types heart diseases, the most common is the </a:t>
            </a:r>
            <a:r>
              <a:rPr sz="2200" b="1" dirty="0">
                <a:solidFill>
                  <a:srgbClr val="000000"/>
                </a:solidFill>
                <a:latin typeface="Calibri" panose="020F0502020204030204" pitchFamily="34" charset="0"/>
              </a:rPr>
              <a:t>atherosclerotic heart disease</a:t>
            </a:r>
            <a:r>
              <a:rPr sz="2200" dirty="0">
                <a:solidFill>
                  <a:srgbClr val="000000"/>
                </a:solidFill>
                <a:latin typeface="Calibri" panose="020F0502020204030204" pitchFamily="34" charset="0"/>
              </a:rPr>
              <a:t> which is caused by narrowed, blocked or stiffened blood vessels that prevent your heart, brain or other parts of your body from receiving enough </a:t>
            </a:r>
            <a:r>
              <a:rPr sz="2200" dirty="0" smtClean="0">
                <a:solidFill>
                  <a:srgbClr val="000000"/>
                </a:solidFill>
                <a:latin typeface="Calibri" panose="020F0502020204030204" pitchFamily="34" charset="0"/>
              </a:rPr>
              <a:t>blood</a:t>
            </a:r>
            <a:r>
              <a:rPr lang="en-US" sz="2200" dirty="0" smtClean="0">
                <a:solidFill>
                  <a:srgbClr val="000000"/>
                </a:solidFill>
                <a:latin typeface="Calibri" panose="020F0502020204030204" pitchFamily="34" charset="0"/>
              </a:rPr>
              <a:t>.</a:t>
            </a:r>
          </a:p>
          <a:p>
            <a:pPr marL="0" indent="0" defTabSz="315027">
              <a:spcBef>
                <a:spcPts val="1200"/>
              </a:spcBef>
              <a:buNone/>
              <a:defRPr sz="2646" b="0"/>
            </a:pPr>
            <a:r>
              <a:rPr sz="2200" dirty="0" smtClean="0">
                <a:solidFill>
                  <a:srgbClr val="000000"/>
                </a:solidFill>
                <a:latin typeface="Calibri" panose="020F0502020204030204" pitchFamily="34" charset="0"/>
              </a:rPr>
              <a:t>Symptoms </a:t>
            </a:r>
            <a:r>
              <a:rPr sz="2200" dirty="0">
                <a:solidFill>
                  <a:srgbClr val="000000"/>
                </a:solidFill>
                <a:latin typeface="Calibri" panose="020F0502020204030204" pitchFamily="34" charset="0"/>
              </a:rPr>
              <a:t>may </a:t>
            </a:r>
            <a:r>
              <a:rPr sz="2200" dirty="0" smtClean="0">
                <a:solidFill>
                  <a:srgbClr val="000000"/>
                </a:solidFill>
                <a:latin typeface="Calibri" panose="020F0502020204030204" pitchFamily="34" charset="0"/>
              </a:rPr>
              <a:t>include</a:t>
            </a:r>
            <a:endParaRPr lang="en-US" sz="2200" dirty="0" smtClean="0">
              <a:solidFill>
                <a:srgbClr val="000000"/>
              </a:solidFill>
              <a:latin typeface="Calibri" panose="020F0502020204030204" pitchFamily="34" charset="0"/>
            </a:endParaRPr>
          </a:p>
          <a:p>
            <a:pPr marL="0" indent="0" defTabSz="315027">
              <a:spcBef>
                <a:spcPts val="1200"/>
              </a:spcBef>
              <a:buNone/>
              <a:defRPr sz="2646" b="0"/>
            </a:pPr>
            <a:r>
              <a:rPr sz="2200" b="0" dirty="0" smtClean="0">
                <a:solidFill>
                  <a:srgbClr val="000000"/>
                </a:solidFill>
                <a:latin typeface="Calibri" panose="020F0502020204030204" pitchFamily="34" charset="0"/>
              </a:rPr>
              <a:t>chest pain (angina)</a:t>
            </a:r>
            <a:br>
              <a:rPr sz="2200" b="0" dirty="0" smtClean="0">
                <a:solidFill>
                  <a:srgbClr val="000000"/>
                </a:solidFill>
                <a:latin typeface="Calibri" panose="020F0502020204030204" pitchFamily="34" charset="0"/>
              </a:rPr>
            </a:br>
            <a:r>
              <a:rPr sz="2200" b="0" dirty="0" smtClean="0">
                <a:solidFill>
                  <a:srgbClr val="000000"/>
                </a:solidFill>
                <a:latin typeface="Calibri" panose="020F0502020204030204" pitchFamily="34" charset="0"/>
              </a:rPr>
              <a:t>shortness of breath</a:t>
            </a:r>
            <a:br>
              <a:rPr sz="2200" b="0" dirty="0" smtClean="0">
                <a:solidFill>
                  <a:srgbClr val="000000"/>
                </a:solidFill>
                <a:latin typeface="Calibri" panose="020F0502020204030204" pitchFamily="34" charset="0"/>
              </a:rPr>
            </a:br>
            <a:r>
              <a:rPr sz="2200" b="0" dirty="0" smtClean="0">
                <a:solidFill>
                  <a:srgbClr val="000000"/>
                </a:solidFill>
                <a:latin typeface="Calibri" panose="020F0502020204030204" pitchFamily="34" charset="0"/>
              </a:rPr>
              <a:t>pain</a:t>
            </a:r>
            <a:br>
              <a:rPr sz="2200" b="0" dirty="0" smtClean="0">
                <a:solidFill>
                  <a:srgbClr val="000000"/>
                </a:solidFill>
                <a:latin typeface="Calibri" panose="020F0502020204030204" pitchFamily="34" charset="0"/>
              </a:rPr>
            </a:br>
            <a:r>
              <a:rPr sz="2200" b="0" dirty="0" smtClean="0">
                <a:solidFill>
                  <a:srgbClr val="000000"/>
                </a:solidFill>
                <a:latin typeface="Calibri" panose="020F0502020204030204" pitchFamily="34" charset="0"/>
              </a:rPr>
              <a:t>Numbness, weakness or coldness in your legs or arms</a:t>
            </a:r>
            <a:br>
              <a:rPr sz="2200" b="0" dirty="0" smtClean="0">
                <a:solidFill>
                  <a:srgbClr val="000000"/>
                </a:solidFill>
                <a:latin typeface="Calibri" panose="020F0502020204030204" pitchFamily="34" charset="0"/>
              </a:rPr>
            </a:br>
            <a:r>
              <a:rPr sz="2200" b="0" dirty="0" smtClean="0">
                <a:solidFill>
                  <a:srgbClr val="000000"/>
                </a:solidFill>
                <a:latin typeface="Calibri" panose="020F0502020204030204" pitchFamily="34" charset="0"/>
              </a:rPr>
              <a:t>Pain in the neck, jaw, throat, upper abdomen or back</a:t>
            </a:r>
            <a:br>
              <a:rPr sz="2200" b="0" dirty="0" smtClean="0">
                <a:solidFill>
                  <a:srgbClr val="000000"/>
                </a:solidFill>
                <a:latin typeface="Calibri" panose="020F0502020204030204" pitchFamily="34" charset="0"/>
              </a:rPr>
            </a:br>
            <a:r>
              <a:rPr sz="2200" b="0" dirty="0" smtClean="0">
                <a:solidFill>
                  <a:srgbClr val="000000"/>
                </a:solidFill>
                <a:latin typeface="Calibri" panose="020F0502020204030204" pitchFamily="34" charset="0"/>
              </a:rPr>
              <a:t>Syncope or Pre-Syncope</a:t>
            </a:r>
          </a:p>
          <a:p>
            <a:pPr marL="0" indent="0" defTabSz="315027">
              <a:spcBef>
                <a:spcPts val="1200"/>
              </a:spcBef>
              <a:buNone/>
              <a:defRPr sz="2646"/>
            </a:pPr>
            <a:r>
              <a:rPr sz="2200" dirty="0" smtClean="0">
                <a:solidFill>
                  <a:srgbClr val="000000"/>
                </a:solidFill>
                <a:latin typeface="Calibri" panose="020F0502020204030204" pitchFamily="34" charset="0"/>
              </a:rPr>
              <a:t>Other </a:t>
            </a:r>
            <a:r>
              <a:rPr sz="2200" dirty="0">
                <a:solidFill>
                  <a:srgbClr val="000000"/>
                </a:solidFill>
                <a:latin typeface="Calibri" panose="020F0502020204030204" pitchFamily="34" charset="0"/>
              </a:rPr>
              <a:t>Heart Diseases</a:t>
            </a:r>
            <a:r>
              <a:rPr sz="2200" b="0" dirty="0">
                <a:solidFill>
                  <a:srgbClr val="000000"/>
                </a:solidFill>
                <a:latin typeface="Calibri" panose="020F0502020204030204" pitchFamily="34" charset="0"/>
              </a:rPr>
              <a:t> include those with diseased valves, infection, weakness of cardiac muscles or those due to abnormality of rhythm</a:t>
            </a:r>
          </a:p>
        </p:txBody>
      </p:sp>
      <p:sp>
        <p:nvSpPr>
          <p:cNvPr id="2" name="Slide Number Placeholder 1"/>
          <p:cNvSpPr>
            <a:spLocks noGrp="1"/>
          </p:cNvSpPr>
          <p:nvPr>
            <p:ph type="sldNum" sz="quarter" idx="2"/>
          </p:nvPr>
        </p:nvSpPr>
        <p:spPr/>
        <p:txBody>
          <a:bodyPr/>
          <a:lstStyle/>
          <a:p>
            <a:fld id="{86CB4B4D-7CA3-9044-876B-883B54F8677D}" type="slidenum">
              <a:rPr lang="uk-UA" smtClean="0"/>
              <a:pPr/>
              <a:t>24</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 name="Shape 128"/>
          <p:cNvSpPr>
            <a:spLocks noGrp="1"/>
          </p:cNvSpPr>
          <p:nvPr>
            <p:ph type="title"/>
          </p:nvPr>
        </p:nvSpPr>
        <p:spPr>
          <a:xfrm>
            <a:off x="3270408" y="405473"/>
            <a:ext cx="5873592" cy="577071"/>
          </a:xfrm>
          <a:prstGeom prst="rect">
            <a:avLst/>
          </a:prstGeom>
        </p:spPr>
        <p:txBody>
          <a:bodyPr>
            <a:normAutofit fontScale="90000"/>
          </a:bodyPr>
          <a:lstStyle>
            <a:lvl1pPr>
              <a:defRPr sz="4500" i="1">
                <a:solidFill>
                  <a:srgbClr val="00FDFF"/>
                </a:solidFill>
                <a:latin typeface="Times New Roman"/>
                <a:ea typeface="Times New Roman"/>
                <a:cs typeface="Times New Roman"/>
                <a:sym typeface="Times New Roman"/>
              </a:defRPr>
            </a:lvl1pPr>
          </a:lstStyle>
          <a:p>
            <a:r>
              <a:rPr dirty="0">
                <a:solidFill>
                  <a:srgbClr val="FFFFFF"/>
                </a:solidFill>
              </a:rPr>
              <a:t>How to be Heart </a:t>
            </a:r>
            <a:r>
              <a:rPr dirty="0" smtClean="0">
                <a:solidFill>
                  <a:srgbClr val="FFFFFF"/>
                </a:solidFill>
              </a:rPr>
              <a:t>Healthy</a:t>
            </a:r>
            <a:r>
              <a:rPr lang="en-US" dirty="0" smtClean="0">
                <a:solidFill>
                  <a:srgbClr val="FFFFFF"/>
                </a:solidFill>
              </a:rPr>
              <a:t>?</a:t>
            </a:r>
            <a:endParaRPr dirty="0">
              <a:solidFill>
                <a:srgbClr val="FFFFFF"/>
              </a:solidFill>
            </a:endParaRPr>
          </a:p>
        </p:txBody>
      </p:sp>
      <p:sp>
        <p:nvSpPr>
          <p:cNvPr id="129" name="Shape 129"/>
          <p:cNvSpPr>
            <a:spLocks noGrp="1"/>
          </p:cNvSpPr>
          <p:nvPr>
            <p:ph type="body" idx="1"/>
          </p:nvPr>
        </p:nvSpPr>
        <p:spPr>
          <a:xfrm>
            <a:off x="381000" y="1226820"/>
            <a:ext cx="8473440" cy="4683562"/>
          </a:xfrm>
          <a:prstGeom prst="rect">
            <a:avLst/>
          </a:prstGeom>
        </p:spPr>
        <p:txBody>
          <a:bodyPr>
            <a:noAutofit/>
          </a:bodyPr>
          <a:lstStyle/>
          <a:p>
            <a:pPr marL="200911" indent="-200911" defTabSz="160729">
              <a:spcBef>
                <a:spcPts val="1200"/>
              </a:spcBef>
              <a:buBlip>
                <a:blip r:embed="rId2"/>
              </a:buBlip>
              <a:defRPr sz="2450"/>
            </a:pPr>
            <a:r>
              <a:rPr sz="1800" b="1" dirty="0">
                <a:solidFill>
                  <a:schemeClr val="bg1"/>
                </a:solidFill>
                <a:latin typeface="Calibri" panose="020F0502020204030204" pitchFamily="34" charset="0"/>
              </a:rPr>
              <a:t>Stop smoking </a:t>
            </a:r>
            <a:r>
              <a:rPr sz="1800" b="1" dirty="0">
                <a:latin typeface="Calibri" panose="020F0502020204030204" pitchFamily="34" charset="0"/>
              </a:rPr>
              <a:t>- Quitting is the best way to reduce your risk of heart disease</a:t>
            </a:r>
          </a:p>
          <a:p>
            <a:pPr marL="200911" indent="-200911" defTabSz="160729">
              <a:spcBef>
                <a:spcPts val="1200"/>
              </a:spcBef>
              <a:buBlip>
                <a:blip r:embed="rId2"/>
              </a:buBlip>
              <a:defRPr sz="2450"/>
            </a:pPr>
            <a:r>
              <a:rPr sz="1800" b="1" dirty="0">
                <a:solidFill>
                  <a:schemeClr val="bg1"/>
                </a:solidFill>
                <a:latin typeface="Calibri" panose="020F0502020204030204" pitchFamily="34" charset="0"/>
              </a:rPr>
              <a:t>Control your blood pressure </a:t>
            </a:r>
            <a:r>
              <a:rPr sz="1800" b="1" dirty="0">
                <a:latin typeface="Calibri" panose="020F0502020204030204" pitchFamily="34" charset="0"/>
              </a:rPr>
              <a:t>Normal BP for most people is 140/90</a:t>
            </a:r>
          </a:p>
          <a:p>
            <a:pPr marL="200911" indent="-200911" defTabSz="160729">
              <a:spcBef>
                <a:spcPts val="1200"/>
              </a:spcBef>
              <a:buBlip>
                <a:blip r:embed="rId2"/>
              </a:buBlip>
              <a:defRPr sz="2450"/>
            </a:pPr>
            <a:r>
              <a:rPr sz="1800" b="1" dirty="0">
                <a:solidFill>
                  <a:schemeClr val="bg1"/>
                </a:solidFill>
                <a:latin typeface="Calibri" panose="020F0502020204030204" pitchFamily="34" charset="0"/>
              </a:rPr>
              <a:t>Keep an eye your cholesterol </a:t>
            </a:r>
            <a:r>
              <a:rPr sz="1800" b="1" dirty="0">
                <a:latin typeface="Calibri" panose="020F0502020204030204" pitchFamily="34" charset="0"/>
              </a:rPr>
              <a:t>- Your doctor will advise you what your goals cholesterol should </a:t>
            </a:r>
            <a:r>
              <a:rPr sz="1800" b="1" dirty="0" smtClean="0">
                <a:latin typeface="Calibri" panose="020F0502020204030204" pitchFamily="34" charset="0"/>
              </a:rPr>
              <a:t>be</a:t>
            </a:r>
            <a:r>
              <a:rPr lang="en-US" sz="1800" b="1" dirty="0" smtClean="0">
                <a:latin typeface="Calibri" panose="020F0502020204030204" pitchFamily="34" charset="0"/>
              </a:rPr>
              <a:t>. </a:t>
            </a:r>
            <a:r>
              <a:rPr sz="1800" b="1" dirty="0" smtClean="0">
                <a:latin typeface="Calibri" panose="020F0502020204030204" pitchFamily="34" charset="0"/>
              </a:rPr>
              <a:t>In </a:t>
            </a:r>
            <a:r>
              <a:rPr sz="1800" b="1" dirty="0">
                <a:latin typeface="Calibri" panose="020F0502020204030204" pitchFamily="34" charset="0"/>
              </a:rPr>
              <a:t>general the goal LDL (bad Cholesterol) may range from 70-130 depending on your risk factors. . Cholesterol guidelines have recently changed</a:t>
            </a:r>
          </a:p>
          <a:p>
            <a:pPr marL="200911" indent="-200911" defTabSz="160729">
              <a:spcBef>
                <a:spcPts val="1200"/>
              </a:spcBef>
              <a:buBlip>
                <a:blip r:embed="rId2"/>
              </a:buBlip>
              <a:defRPr sz="2450"/>
            </a:pPr>
            <a:r>
              <a:rPr sz="1800" b="1" dirty="0">
                <a:solidFill>
                  <a:schemeClr val="bg1"/>
                </a:solidFill>
                <a:latin typeface="Calibri" panose="020F0502020204030204" pitchFamily="34" charset="0"/>
              </a:rPr>
              <a:t>Diabetes </a:t>
            </a:r>
            <a:r>
              <a:rPr sz="1800" b="1" dirty="0">
                <a:latin typeface="Calibri" panose="020F0502020204030204" pitchFamily="34" charset="0"/>
              </a:rPr>
              <a:t>Tight blood sugar control can reduce the risk of heart disease</a:t>
            </a:r>
          </a:p>
          <a:p>
            <a:pPr marL="200911" indent="-200911" defTabSz="160729">
              <a:spcBef>
                <a:spcPts val="1200"/>
              </a:spcBef>
              <a:buBlip>
                <a:blip r:embed="rId2"/>
              </a:buBlip>
              <a:defRPr sz="2450"/>
            </a:pPr>
            <a:r>
              <a:rPr sz="1800" b="1" dirty="0">
                <a:solidFill>
                  <a:schemeClr val="bg1"/>
                </a:solidFill>
                <a:latin typeface="Calibri" panose="020F0502020204030204" pitchFamily="34" charset="0"/>
              </a:rPr>
              <a:t>Exercise </a:t>
            </a:r>
            <a:r>
              <a:rPr sz="1800" b="1" dirty="0">
                <a:latin typeface="Calibri" panose="020F0502020204030204" pitchFamily="34" charset="0"/>
              </a:rPr>
              <a:t>helps you achieve and maintain a healthy weight and control diabetes, elevated cholesterol and high blood pressure — all risk factors for heart disease</a:t>
            </a:r>
          </a:p>
          <a:p>
            <a:pPr marL="200911" indent="-200911" defTabSz="160729">
              <a:spcBef>
                <a:spcPts val="1200"/>
              </a:spcBef>
              <a:buBlip>
                <a:blip r:embed="rId2"/>
              </a:buBlip>
              <a:defRPr sz="2450"/>
            </a:pPr>
            <a:r>
              <a:rPr sz="1800" b="1" dirty="0">
                <a:solidFill>
                  <a:schemeClr val="bg1"/>
                </a:solidFill>
                <a:latin typeface="Calibri" panose="020F0502020204030204" pitchFamily="34" charset="0"/>
              </a:rPr>
              <a:t>A heart-healthy </a:t>
            </a:r>
            <a:r>
              <a:rPr sz="1800" b="1" dirty="0">
                <a:latin typeface="Calibri" panose="020F0502020204030204" pitchFamily="34" charset="0"/>
              </a:rPr>
              <a:t>diet based on fruits, vegetables and whole grains — and low in saturated fat, cholesterol, sodium and added sugar</a:t>
            </a:r>
          </a:p>
          <a:p>
            <a:pPr marL="200911" indent="-200911" defTabSz="160729">
              <a:spcBef>
                <a:spcPts val="1200"/>
              </a:spcBef>
              <a:buBlip>
                <a:blip r:embed="rId2"/>
              </a:buBlip>
              <a:defRPr sz="2450"/>
            </a:pPr>
            <a:r>
              <a:rPr sz="1800" b="1" dirty="0">
                <a:solidFill>
                  <a:schemeClr val="bg1"/>
                </a:solidFill>
                <a:latin typeface="Calibri" panose="020F0502020204030204" pitchFamily="34" charset="0"/>
              </a:rPr>
              <a:t>Being overweight </a:t>
            </a:r>
            <a:r>
              <a:rPr sz="1800" b="1" dirty="0">
                <a:latin typeface="Calibri" panose="020F0502020204030204" pitchFamily="34" charset="0"/>
              </a:rPr>
              <a:t>increases your risk of heart disease. A BMI of less than 25 and a waist circumference of 35 inches (88.9 centimeters) or less is the goal</a:t>
            </a:r>
          </a:p>
          <a:p>
            <a:pPr marL="200911" indent="-200911" defTabSz="160729">
              <a:spcBef>
                <a:spcPts val="1200"/>
              </a:spcBef>
              <a:buBlip>
                <a:blip r:embed="rId2"/>
              </a:buBlip>
              <a:defRPr sz="2450"/>
            </a:pPr>
            <a:r>
              <a:rPr sz="1800" b="1" dirty="0" smtClean="0">
                <a:solidFill>
                  <a:schemeClr val="bg1"/>
                </a:solidFill>
                <a:latin typeface="Calibri" panose="020F0502020204030204" pitchFamily="34" charset="0"/>
              </a:rPr>
              <a:t>Deal with depression </a:t>
            </a:r>
            <a:r>
              <a:rPr sz="1800" b="1" dirty="0" smtClean="0">
                <a:latin typeface="Calibri" panose="020F0502020204030204" pitchFamily="34" charset="0"/>
              </a:rPr>
              <a:t>Being depressed can increase your risk of heart disease</a:t>
            </a:r>
            <a:endParaRPr sz="1800" b="1" dirty="0">
              <a:latin typeface="Calibri" panose="020F050202020403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uk-UA" smtClean="0"/>
              <a:pPr/>
              <a:t>25</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4212AE-C6D7-4DAE-B05A-60F3647E62E0}" type="slidenum">
              <a:rPr lang="en-US" smtClean="0"/>
              <a:t>26</a:t>
            </a:fld>
            <a:endParaRPr lang="en-US"/>
          </a:p>
        </p:txBody>
      </p:sp>
      <p:sp>
        <p:nvSpPr>
          <p:cNvPr id="5" name="Content Placeholder 2"/>
          <p:cNvSpPr txBox="1">
            <a:spLocks noGrp="1"/>
          </p:cNvSpPr>
          <p:nvPr>
            <p:ph idx="1"/>
          </p:nvPr>
        </p:nvSpPr>
        <p:spPr>
          <a:xfrm>
            <a:off x="638893" y="1364755"/>
            <a:ext cx="78867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smtClean="0">
                <a:solidFill>
                  <a:srgbClr val="000000"/>
                </a:solidFill>
              </a:rPr>
              <a:t>Four Priorities for 2016</a:t>
            </a:r>
            <a:endParaRPr lang="en-US" dirty="0" smtClean="0">
              <a:solidFill>
                <a:srgbClr val="000000"/>
              </a:solidFill>
            </a:endParaRPr>
          </a:p>
          <a:p>
            <a:pPr marL="514350" indent="-514350">
              <a:buFont typeface="+mj-lt"/>
              <a:buAutoNum type="arabicPeriod"/>
            </a:pPr>
            <a:r>
              <a:rPr lang="en-US" b="1" dirty="0" smtClean="0">
                <a:solidFill>
                  <a:srgbClr val="000000"/>
                </a:solidFill>
              </a:rPr>
              <a:t>At least 50% of </a:t>
            </a:r>
            <a:r>
              <a:rPr lang="en-US" b="1" dirty="0" err="1" smtClean="0">
                <a:solidFill>
                  <a:srgbClr val="000000"/>
                </a:solidFill>
              </a:rPr>
              <a:t>Tajnid</a:t>
            </a:r>
            <a:r>
              <a:rPr lang="en-US" b="1" dirty="0" smtClean="0">
                <a:solidFill>
                  <a:srgbClr val="000000"/>
                </a:solidFill>
              </a:rPr>
              <a:t> to attend monthly meetings where we discuss our </a:t>
            </a:r>
            <a:r>
              <a:rPr lang="en-US" b="1" dirty="0" err="1" smtClean="0">
                <a:solidFill>
                  <a:srgbClr val="000000"/>
                </a:solidFill>
              </a:rPr>
              <a:t>Khalifa’s</a:t>
            </a:r>
            <a:r>
              <a:rPr lang="en-US" b="1" dirty="0" smtClean="0">
                <a:solidFill>
                  <a:srgbClr val="000000"/>
                </a:solidFill>
              </a:rPr>
              <a:t> vision: “Save yourself and your families from a fire” in interactive discussions.</a:t>
            </a:r>
          </a:p>
          <a:p>
            <a:pPr marL="514350" indent="-514350">
              <a:buFont typeface="+mj-lt"/>
              <a:buAutoNum type="arabicPeriod"/>
            </a:pPr>
            <a:r>
              <a:rPr lang="en-US" b="1" dirty="0" smtClean="0">
                <a:solidFill>
                  <a:srgbClr val="000000"/>
                </a:solidFill>
              </a:rPr>
              <a:t>Help establish a culture of congregational </a:t>
            </a:r>
            <a:r>
              <a:rPr lang="en-US" b="1" dirty="0" err="1" smtClean="0">
                <a:solidFill>
                  <a:srgbClr val="000000"/>
                </a:solidFill>
              </a:rPr>
              <a:t>Salat</a:t>
            </a:r>
            <a:r>
              <a:rPr lang="en-US" b="1" dirty="0" smtClean="0">
                <a:solidFill>
                  <a:srgbClr val="000000"/>
                </a:solidFill>
              </a:rPr>
              <a:t>.</a:t>
            </a:r>
          </a:p>
          <a:p>
            <a:pPr marL="514350" indent="-514350">
              <a:buFont typeface="+mj-lt"/>
              <a:buAutoNum type="arabicPeriod"/>
            </a:pPr>
            <a:r>
              <a:rPr lang="en-US" b="1" dirty="0" smtClean="0">
                <a:solidFill>
                  <a:srgbClr val="000000"/>
                </a:solidFill>
              </a:rPr>
              <a:t>Help strengthen the love of Holy Quran.</a:t>
            </a:r>
          </a:p>
          <a:p>
            <a:pPr marL="514350" indent="-514350">
              <a:buFont typeface="+mj-lt"/>
              <a:buAutoNum type="arabicPeriod"/>
            </a:pPr>
            <a:r>
              <a:rPr lang="en-US" b="1" dirty="0" smtClean="0">
                <a:solidFill>
                  <a:srgbClr val="000000"/>
                </a:solidFill>
              </a:rPr>
              <a:t>More than 50% </a:t>
            </a:r>
            <a:r>
              <a:rPr lang="en-US" b="1" dirty="0" err="1" smtClean="0">
                <a:solidFill>
                  <a:srgbClr val="000000"/>
                </a:solidFill>
              </a:rPr>
              <a:t>Tajnid</a:t>
            </a:r>
            <a:r>
              <a:rPr lang="en-US" b="1" dirty="0" smtClean="0">
                <a:solidFill>
                  <a:srgbClr val="000000"/>
                </a:solidFill>
              </a:rPr>
              <a:t> to attend National </a:t>
            </a:r>
            <a:r>
              <a:rPr lang="en-US" b="1" dirty="0" err="1" smtClean="0">
                <a:solidFill>
                  <a:srgbClr val="000000"/>
                </a:solidFill>
              </a:rPr>
              <a:t>Ijtima</a:t>
            </a:r>
            <a:r>
              <a:rPr lang="en-US" b="1" dirty="0" smtClean="0">
                <a:solidFill>
                  <a:srgbClr val="000000"/>
                </a:solidFill>
              </a:rPr>
              <a:t>. The National </a:t>
            </a:r>
            <a:r>
              <a:rPr lang="en-US" b="1" dirty="0" err="1" smtClean="0">
                <a:solidFill>
                  <a:srgbClr val="000000"/>
                </a:solidFill>
              </a:rPr>
              <a:t>Ijtema</a:t>
            </a:r>
            <a:r>
              <a:rPr lang="en-US" b="1" dirty="0" smtClean="0">
                <a:solidFill>
                  <a:srgbClr val="000000"/>
                </a:solidFill>
              </a:rPr>
              <a:t> and </a:t>
            </a:r>
            <a:r>
              <a:rPr lang="en-US" b="1" dirty="0" err="1" smtClean="0">
                <a:solidFill>
                  <a:srgbClr val="000000"/>
                </a:solidFill>
              </a:rPr>
              <a:t>Shura</a:t>
            </a:r>
            <a:r>
              <a:rPr lang="en-US" b="1" dirty="0" smtClean="0">
                <a:solidFill>
                  <a:srgbClr val="000000"/>
                </a:solidFill>
              </a:rPr>
              <a:t> will take place in BRM on Sep 23-25, 2016. Please start planning now</a:t>
            </a:r>
            <a:endParaRPr lang="en-US" b="1" dirty="0">
              <a:solidFill>
                <a:srgbClr val="000000"/>
              </a:solidFill>
            </a:endParaRPr>
          </a:p>
        </p:txBody>
      </p:sp>
      <p:sp>
        <p:nvSpPr>
          <p:cNvPr id="6" name="Content Placeholder 2"/>
          <p:cNvSpPr txBox="1">
            <a:spLocks/>
          </p:cNvSpPr>
          <p:nvPr/>
        </p:nvSpPr>
        <p:spPr>
          <a:xfrm>
            <a:off x="4048109" y="381425"/>
            <a:ext cx="4500539" cy="778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smtClean="0">
                <a:solidFill>
                  <a:schemeClr val="bg1"/>
                </a:solidFill>
              </a:rPr>
              <a:t>National Reminders</a:t>
            </a:r>
            <a:endParaRPr lang="en-US" sz="3200" b="1" dirty="0">
              <a:solidFill>
                <a:schemeClr val="bg1"/>
              </a:solidFill>
            </a:endParaRPr>
          </a:p>
        </p:txBody>
      </p:sp>
    </p:spTree>
    <p:extLst>
      <p:ext uri="{BB962C8B-B14F-4D97-AF65-F5344CB8AC3E}">
        <p14:creationId xmlns:p14="http://schemas.microsoft.com/office/powerpoint/2010/main" val="3628297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453"/>
            <a:ext cx="7886700" cy="4351338"/>
          </a:xfrm>
        </p:spPr>
        <p:txBody>
          <a:bodyPr>
            <a:normAutofit/>
          </a:bodyPr>
          <a:lstStyle/>
          <a:p>
            <a:pPr marL="0" indent="0">
              <a:buNone/>
            </a:pPr>
            <a:r>
              <a:rPr lang="en-US" b="1" dirty="0" smtClean="0"/>
              <a:t>Local Reminders</a:t>
            </a:r>
          </a:p>
          <a:p>
            <a:pPr marL="971550" lvl="1" indent="-514350">
              <a:buFont typeface="+mj-lt"/>
              <a:buAutoNum type="arabicPeriod"/>
            </a:pPr>
            <a:r>
              <a:rPr lang="en-US" b="1" dirty="0"/>
              <a:t>	</a:t>
            </a:r>
            <a:endParaRPr lang="en-US" b="1" dirty="0" smtClean="0"/>
          </a:p>
          <a:p>
            <a:pPr marL="971550" lvl="1" indent="-514350">
              <a:buFont typeface="+mj-lt"/>
              <a:buAutoNum type="arabicPeriod"/>
            </a:pPr>
            <a:r>
              <a:rPr lang="en-US" b="1" dirty="0"/>
              <a:t>	</a:t>
            </a:r>
            <a:endParaRPr lang="en-US" dirty="0"/>
          </a:p>
          <a:p>
            <a:endParaRPr lang="en-US" dirty="0" smtClean="0"/>
          </a:p>
          <a:p>
            <a:endParaRPr lang="en-US" dirty="0"/>
          </a:p>
          <a:p>
            <a:pPr marL="0" indent="0">
              <a:buNone/>
            </a:pPr>
            <a:endParaRPr lang="en-US" dirty="0" smtClean="0"/>
          </a:p>
          <a:p>
            <a:endParaRPr lang="en-US" dirty="0"/>
          </a:p>
          <a:p>
            <a:endParaRPr lang="en-US" dirty="0" smtClean="0"/>
          </a:p>
          <a:p>
            <a:pPr marL="0" indent="0">
              <a:buNone/>
            </a:pPr>
            <a:r>
              <a:rPr lang="en-US" b="1" dirty="0" err="1" smtClean="0"/>
              <a:t>Dua</a:t>
            </a:r>
            <a:endParaRPr lang="en-US" b="1" dirty="0"/>
          </a:p>
        </p:txBody>
      </p:sp>
      <p:sp>
        <p:nvSpPr>
          <p:cNvPr id="2" name="Slide Number Placeholder 1"/>
          <p:cNvSpPr>
            <a:spLocks noGrp="1"/>
          </p:cNvSpPr>
          <p:nvPr>
            <p:ph type="sldNum" sz="quarter" idx="12"/>
          </p:nvPr>
        </p:nvSpPr>
        <p:spPr/>
        <p:txBody>
          <a:bodyPr/>
          <a:lstStyle/>
          <a:p>
            <a:fld id="{D64212AE-C6D7-4DAE-B05A-60F3647E62E0}" type="slidenum">
              <a:rPr lang="en-US" smtClean="0"/>
              <a:t>27</a:t>
            </a:fld>
            <a:endParaRPr lang="en-US"/>
          </a:p>
        </p:txBody>
      </p:sp>
      <p:sp>
        <p:nvSpPr>
          <p:cNvPr id="4" name="Content Placeholder 2"/>
          <p:cNvSpPr txBox="1">
            <a:spLocks/>
          </p:cNvSpPr>
          <p:nvPr/>
        </p:nvSpPr>
        <p:spPr>
          <a:xfrm>
            <a:off x="4048109" y="381425"/>
            <a:ext cx="4500539" cy="778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smtClean="0">
                <a:solidFill>
                  <a:schemeClr val="bg1"/>
                </a:solidFill>
              </a:rPr>
              <a:t>Local Reminders</a:t>
            </a:r>
            <a:endParaRPr lang="en-US" sz="3200" b="1" dirty="0">
              <a:solidFill>
                <a:schemeClr val="bg1"/>
              </a:solidFill>
            </a:endParaRPr>
          </a:p>
        </p:txBody>
      </p:sp>
    </p:spTree>
    <p:extLst>
      <p:ext uri="{BB962C8B-B14F-4D97-AF65-F5344CB8AC3E}">
        <p14:creationId xmlns:p14="http://schemas.microsoft.com/office/powerpoint/2010/main" val="1349908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 y="1200785"/>
            <a:ext cx="8458200" cy="4430395"/>
          </a:xfrm>
        </p:spPr>
        <p:txBody>
          <a:bodyPr>
            <a:noAutofit/>
          </a:bodyPr>
          <a:lstStyle/>
          <a:p>
            <a:pPr marL="0" lvl="0" indent="0">
              <a:buNone/>
            </a:pPr>
            <a:r>
              <a:rPr lang="en-US" b="1" dirty="0"/>
              <a:t>HOLY QURAN IS THE FOUNTAINHEAD FOR YOUR SALVATION</a:t>
            </a:r>
          </a:p>
          <a:p>
            <a:pPr marL="0" indent="0">
              <a:buNone/>
            </a:pPr>
            <a:r>
              <a:rPr lang="en-US" dirty="0"/>
              <a:t>The Holy Quran is the fountainhead for your salvation, for all your betterment and success. There is not even a single spiritual need which has not been met in this Holy Book. The supporter of the falsifier of your Faith on the Day of Judgment would be the Holy Quran; and apart from this book there is no other under heavens which can provide you with direct guidance. It is indeed a great blessing of God upon you that He has bestowed on you a book like this</a:t>
            </a:r>
            <a:r>
              <a:rPr lang="en-US" dirty="0" smtClean="0"/>
              <a:t>.</a:t>
            </a:r>
          </a:p>
          <a:p>
            <a:pPr marL="0" indent="0" algn="r">
              <a:buNone/>
            </a:pPr>
            <a:r>
              <a:rPr lang="en-US" sz="2400" i="1" dirty="0" smtClean="0"/>
              <a:t>Our Teaching, </a:t>
            </a:r>
            <a:r>
              <a:rPr lang="en-US" sz="2400" i="1" dirty="0"/>
              <a:t>Page </a:t>
            </a:r>
            <a:r>
              <a:rPr lang="en-US" sz="2400" i="1" dirty="0" smtClean="0"/>
              <a:t>25-26</a:t>
            </a:r>
            <a:endParaRPr lang="en-US" sz="2400" i="1" dirty="0"/>
          </a:p>
        </p:txBody>
      </p:sp>
      <p:sp>
        <p:nvSpPr>
          <p:cNvPr id="2" name="Rectangle 1"/>
          <p:cNvSpPr/>
          <p:nvPr/>
        </p:nvSpPr>
        <p:spPr>
          <a:xfrm>
            <a:off x="3488762" y="394454"/>
            <a:ext cx="5541902" cy="523220"/>
          </a:xfrm>
          <a:prstGeom prst="rect">
            <a:avLst/>
          </a:prstGeom>
        </p:spPr>
        <p:txBody>
          <a:bodyPr wrap="none">
            <a:spAutoFit/>
          </a:bodyPr>
          <a:lstStyle/>
          <a:p>
            <a:r>
              <a:rPr lang="en-US" sz="2800" b="1" dirty="0">
                <a:solidFill>
                  <a:schemeClr val="bg1"/>
                </a:solidFill>
              </a:rPr>
              <a:t>Why </a:t>
            </a:r>
            <a:r>
              <a:rPr lang="en-US" sz="2800" b="1" dirty="0" smtClean="0">
                <a:solidFill>
                  <a:schemeClr val="bg1"/>
                </a:solidFill>
              </a:rPr>
              <a:t>read </a:t>
            </a:r>
            <a:r>
              <a:rPr lang="en-US" sz="2800" b="1" dirty="0">
                <a:solidFill>
                  <a:schemeClr val="bg1"/>
                </a:solidFill>
              </a:rPr>
              <a:t>the Holy Quran </a:t>
            </a:r>
            <a:r>
              <a:rPr lang="en-US" sz="2800" b="1" dirty="0" smtClean="0">
                <a:solidFill>
                  <a:schemeClr val="bg1"/>
                </a:solidFill>
              </a:rPr>
              <a:t>regularly?</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3</a:t>
            </a:fld>
            <a:endParaRPr lang="en-US"/>
          </a:p>
        </p:txBody>
      </p:sp>
    </p:spTree>
    <p:extLst>
      <p:ext uri="{BB962C8B-B14F-4D97-AF65-F5344CB8AC3E}">
        <p14:creationId xmlns:p14="http://schemas.microsoft.com/office/powerpoint/2010/main" val="3409862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710" y="1396529"/>
            <a:ext cx="7886700" cy="4430395"/>
          </a:xfrm>
        </p:spPr>
        <p:txBody>
          <a:bodyPr>
            <a:noAutofit/>
          </a:bodyPr>
          <a:lstStyle/>
          <a:p>
            <a:pPr marL="0" indent="0">
              <a:buNone/>
            </a:pPr>
            <a:r>
              <a:rPr lang="en-US" sz="3200" b="1" dirty="0" smtClean="0"/>
              <a:t>Without any valid excuse, missing congregational </a:t>
            </a:r>
            <a:r>
              <a:rPr lang="en-US" sz="3200" b="1" dirty="0" err="1" smtClean="0"/>
              <a:t>S</a:t>
            </a:r>
            <a:r>
              <a:rPr lang="en-US" sz="3200" b="1" smtClean="0"/>
              <a:t>alat</a:t>
            </a:r>
            <a:r>
              <a:rPr lang="en-US" sz="3200" b="1" dirty="0" smtClean="0"/>
              <a:t> is not an option!</a:t>
            </a:r>
            <a:endParaRPr lang="en-US" sz="3200" dirty="0"/>
          </a:p>
          <a:p>
            <a:pPr marL="0" indent="0" fontAlgn="base">
              <a:buNone/>
            </a:pPr>
            <a:r>
              <a:rPr lang="en-US" sz="3200" dirty="0" err="1" smtClean="0"/>
              <a:t>Salat</a:t>
            </a:r>
            <a:r>
              <a:rPr lang="en-US" sz="3200" dirty="0" smtClean="0"/>
              <a:t> </a:t>
            </a:r>
            <a:r>
              <a:rPr lang="en-US" sz="3200" dirty="0"/>
              <a:t>cannot be acceptable before Allah the Almighty unless it is offered in congregation (by males) except than that a person is sick or disabled</a:t>
            </a:r>
            <a:r>
              <a:rPr lang="en-US" sz="3200" dirty="0" smtClean="0"/>
              <a:t>.</a:t>
            </a:r>
            <a:endParaRPr lang="en-US" sz="3200" dirty="0"/>
          </a:p>
          <a:p>
            <a:pPr marL="0" indent="0" fontAlgn="base">
              <a:buNone/>
            </a:pPr>
            <a:r>
              <a:rPr lang="en-US" sz="3200" i="1" dirty="0" smtClean="0"/>
              <a:t>		– </a:t>
            </a:r>
            <a:r>
              <a:rPr lang="en-US" sz="3200" i="1" dirty="0" err="1"/>
              <a:t>Hadhrat</a:t>
            </a:r>
            <a:r>
              <a:rPr lang="en-US" sz="3200" i="1" dirty="0"/>
              <a:t> </a:t>
            </a:r>
            <a:r>
              <a:rPr lang="en-US" sz="3200" i="1" dirty="0" err="1"/>
              <a:t>Musleh</a:t>
            </a:r>
            <a:r>
              <a:rPr lang="en-US" sz="3200" i="1" dirty="0"/>
              <a:t> Maud (</a:t>
            </a:r>
            <a:r>
              <a:rPr lang="en-US" sz="3200" i="1" dirty="0" err="1"/>
              <a:t>ra</a:t>
            </a:r>
            <a:r>
              <a:rPr lang="en-US" sz="3200" i="1" dirty="0"/>
              <a:t>), </a:t>
            </a:r>
            <a:r>
              <a:rPr lang="en-US" sz="3200" i="1" dirty="0" smtClean="0"/>
              <a:t>1946</a:t>
            </a:r>
            <a:endParaRPr lang="en-US" sz="3200" dirty="0"/>
          </a:p>
        </p:txBody>
      </p:sp>
      <p:sp>
        <p:nvSpPr>
          <p:cNvPr id="2" name="Rectangle 1"/>
          <p:cNvSpPr/>
          <p:nvPr/>
        </p:nvSpPr>
        <p:spPr>
          <a:xfrm>
            <a:off x="3500583" y="397076"/>
            <a:ext cx="5548891" cy="523220"/>
          </a:xfrm>
          <a:prstGeom prst="rect">
            <a:avLst/>
          </a:prstGeom>
        </p:spPr>
        <p:txBody>
          <a:bodyPr wrap="none">
            <a:spAutoFit/>
          </a:bodyPr>
          <a:lstStyle/>
          <a:p>
            <a:r>
              <a:rPr lang="en-US" sz="2800" b="1" dirty="0" smtClean="0">
                <a:solidFill>
                  <a:schemeClr val="bg1"/>
                </a:solidFill>
              </a:rPr>
              <a:t>Watching Our Congregational </a:t>
            </a:r>
            <a:r>
              <a:rPr lang="en-US" sz="2800" b="1" dirty="0" err="1" smtClean="0">
                <a:solidFill>
                  <a:schemeClr val="bg1"/>
                </a:solidFill>
              </a:rPr>
              <a:t>Salat</a:t>
            </a:r>
            <a:r>
              <a:rPr lang="en-US" sz="2800" b="1" dirty="0" smtClean="0">
                <a:solidFill>
                  <a:schemeClr val="bg1"/>
                </a:solidFill>
              </a:rPr>
              <a:t>!</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4</a:t>
            </a:fld>
            <a:endParaRPr lang="en-US"/>
          </a:p>
        </p:txBody>
      </p:sp>
    </p:spTree>
    <p:extLst>
      <p:ext uri="{BB962C8B-B14F-4D97-AF65-F5344CB8AC3E}">
        <p14:creationId xmlns:p14="http://schemas.microsoft.com/office/powerpoint/2010/main" val="3734250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271433" y="395386"/>
            <a:ext cx="5668250" cy="523220"/>
          </a:xfrm>
          <a:prstGeom prst="rect">
            <a:avLst/>
          </a:prstGeom>
          <a:noFill/>
        </p:spPr>
        <p:txBody>
          <a:bodyPr wrap="square" rtlCol="0" anchor="ctr">
            <a:spAutoFit/>
          </a:bodyPr>
          <a:lstStyle/>
          <a:p>
            <a:pPr algn="ctr"/>
            <a:r>
              <a:rPr lang="en-US" sz="2800" dirty="0">
                <a:solidFill>
                  <a:schemeClr val="bg1"/>
                </a:solidFill>
              </a:rPr>
              <a:t>Increasing in Our Loyalty to </a:t>
            </a:r>
            <a:r>
              <a:rPr lang="en-US" sz="2800" dirty="0" err="1">
                <a:solidFill>
                  <a:schemeClr val="bg1"/>
                </a:solidFill>
              </a:rPr>
              <a:t>Khilafat</a:t>
            </a:r>
            <a:endParaRPr lang="en-US" sz="2800" dirty="0">
              <a:solidFill>
                <a:schemeClr val="bg1"/>
              </a:solidFill>
            </a:endParaRPr>
          </a:p>
        </p:txBody>
      </p:sp>
      <p:pic>
        <p:nvPicPr>
          <p:cNvPr id="1026" name="Picture 2" descr="Inline 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769" y="1214586"/>
            <a:ext cx="7169760" cy="4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64212AE-C6D7-4DAE-B05A-60F3647E62E0}" type="slidenum">
              <a:rPr lang="en-US" smtClean="0"/>
              <a:t>5</a:t>
            </a:fld>
            <a:endParaRPr lang="en-US"/>
          </a:p>
        </p:txBody>
      </p:sp>
    </p:spTree>
    <p:extLst>
      <p:ext uri="{BB962C8B-B14F-4D97-AF65-F5344CB8AC3E}">
        <p14:creationId xmlns:p14="http://schemas.microsoft.com/office/powerpoint/2010/main" val="27240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67401" y="1220777"/>
            <a:ext cx="4680614" cy="4672818"/>
          </a:xfrm>
          <a:prstGeom prst="rect">
            <a:avLst/>
          </a:prstGeom>
        </p:spPr>
        <p:txBody>
          <a:bodyPr wrap="square">
            <a:spAutoFit/>
          </a:bodyPr>
          <a:lstStyle/>
          <a:p>
            <a:pPr>
              <a:lnSpc>
                <a:spcPct val="115000"/>
              </a:lnSpc>
              <a:spcAft>
                <a:spcPts val="750"/>
              </a:spcAft>
            </a:pPr>
            <a:r>
              <a:rPr lang="en-US" sz="2000" b="1" dirty="0" smtClean="0"/>
              <a:t>[24:56] Allah </a:t>
            </a:r>
            <a:r>
              <a:rPr lang="en-US" sz="2000" b="1" dirty="0"/>
              <a:t>has promised to those among you who believe and do good works that He will surely make them Successors in the earth, as He made Successors </a:t>
            </a:r>
            <a:r>
              <a:rPr lang="en-US" sz="2000" b="1" i="1" dirty="0"/>
              <a:t>from among</a:t>
            </a:r>
            <a:r>
              <a:rPr lang="en-US" sz="2000" b="1" dirty="0"/>
              <a:t> those who were before them; and that He will surely establish for them their religion which He has chosen for them; and that He will surely give them in exchange security </a:t>
            </a:r>
            <a:r>
              <a:rPr lang="en-US" sz="2000" b="1" i="1" dirty="0"/>
              <a:t>and peace </a:t>
            </a:r>
            <a:r>
              <a:rPr lang="en-US" sz="2000" b="1" dirty="0"/>
              <a:t>after their </a:t>
            </a:r>
            <a:r>
              <a:rPr lang="en-US" sz="2000" b="1" dirty="0" smtClean="0"/>
              <a:t>fear; </a:t>
            </a:r>
            <a:r>
              <a:rPr lang="en-US" sz="2000" b="1" dirty="0"/>
              <a:t>They will worship Me, </a:t>
            </a:r>
            <a:r>
              <a:rPr lang="en-US" sz="2000" b="1" i="1" dirty="0"/>
              <a:t>and </a:t>
            </a:r>
            <a:r>
              <a:rPr lang="en-US" sz="2000" b="1" dirty="0"/>
              <a:t>they will not associate anything with Me. Then whoso is ungrateful after that, they will be the rebellious.</a:t>
            </a:r>
            <a:endParaRPr lang="en-US" sz="2000" b="1" dirty="0" smtClean="0"/>
          </a:p>
        </p:txBody>
      </p:sp>
      <p:sp>
        <p:nvSpPr>
          <p:cNvPr id="6" name="TextBox 5"/>
          <p:cNvSpPr txBox="1"/>
          <p:nvPr/>
        </p:nvSpPr>
        <p:spPr>
          <a:xfrm>
            <a:off x="5056885" y="1046001"/>
            <a:ext cx="3665362" cy="400110"/>
          </a:xfrm>
          <a:prstGeom prst="rect">
            <a:avLst/>
          </a:prstGeom>
          <a:noFill/>
        </p:spPr>
        <p:txBody>
          <a:bodyPr wrap="none" rtlCol="0">
            <a:spAutoFit/>
          </a:bodyPr>
          <a:lstStyle/>
          <a:p>
            <a:r>
              <a:rPr lang="en-US" sz="2000" dirty="0" smtClean="0"/>
              <a:t>Click            to listen the recitation</a:t>
            </a:r>
            <a:endParaRPr lang="en-US" sz="2000" dirty="0"/>
          </a:p>
        </p:txBody>
      </p:sp>
      <p:pic>
        <p:nvPicPr>
          <p:cNvPr id="11" name="Picture 10" descr="http://www.alislam.org/quran/search2/verses/024-056.png"/>
          <p:cNvPicPr/>
          <p:nvPr/>
        </p:nvPicPr>
        <p:blipFill>
          <a:blip r:embed="rId5">
            <a:extLst>
              <a:ext uri="{28A0092B-C50C-407E-A947-70E740481C1C}">
                <a14:useLocalDpi xmlns:a14="http://schemas.microsoft.com/office/drawing/2010/main" val="0"/>
              </a:ext>
            </a:extLst>
          </a:blip>
          <a:srcRect/>
          <a:stretch>
            <a:fillRect/>
          </a:stretch>
        </p:blipFill>
        <p:spPr bwMode="auto">
          <a:xfrm>
            <a:off x="4832902" y="1696636"/>
            <a:ext cx="3604260" cy="3721100"/>
          </a:xfrm>
          <a:prstGeom prst="rect">
            <a:avLst/>
          </a:prstGeom>
          <a:noFill/>
          <a:ln>
            <a:noFill/>
          </a:ln>
        </p:spPr>
      </p:pic>
      <p:pic>
        <p:nvPicPr>
          <p:cNvPr id="2" name="24_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5692878" y="961774"/>
            <a:ext cx="609600" cy="609600"/>
          </a:xfrm>
          <a:prstGeom prst="rect">
            <a:avLst/>
          </a:prstGeom>
        </p:spPr>
      </p:pic>
      <p:sp>
        <p:nvSpPr>
          <p:cNvPr id="3" name="Slide Number Placeholder 2"/>
          <p:cNvSpPr>
            <a:spLocks noGrp="1"/>
          </p:cNvSpPr>
          <p:nvPr>
            <p:ph type="sldNum" sz="quarter" idx="12"/>
          </p:nvPr>
        </p:nvSpPr>
        <p:spPr/>
        <p:txBody>
          <a:bodyPr/>
          <a:lstStyle/>
          <a:p>
            <a:fld id="{D64212AE-C6D7-4DAE-B05A-60F3647E62E0}" type="slidenum">
              <a:rPr lang="en-US" smtClean="0"/>
              <a:t>6</a:t>
            </a:fld>
            <a:endParaRPr lang="en-US"/>
          </a:p>
        </p:txBody>
      </p:sp>
    </p:spTree>
    <p:extLst>
      <p:ext uri="{BB962C8B-B14F-4D97-AF65-F5344CB8AC3E}">
        <p14:creationId xmlns:p14="http://schemas.microsoft.com/office/powerpoint/2010/main" val="147381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53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60523" y="1698779"/>
            <a:ext cx="7886700" cy="1325563"/>
          </a:xfrm>
        </p:spPr>
        <p:txBody>
          <a:bodyPr>
            <a:noAutofit/>
          </a:bodyPr>
          <a:lstStyle/>
          <a:p>
            <a:r>
              <a:rPr lang="en-US" sz="3600" dirty="0" smtClean="0">
                <a:solidFill>
                  <a:srgbClr val="000000"/>
                </a:solidFill>
                <a:latin typeface="+mn-lt"/>
              </a:rPr>
              <a:t>Generally, we talk about Ayat-e-</a:t>
            </a:r>
            <a:r>
              <a:rPr lang="en-US" sz="3600" dirty="0" err="1" smtClean="0">
                <a:solidFill>
                  <a:srgbClr val="000000"/>
                </a:solidFill>
                <a:latin typeface="+mn-lt"/>
              </a:rPr>
              <a:t>Istikhilaaf</a:t>
            </a:r>
            <a:r>
              <a:rPr lang="en-US" sz="3600" dirty="0" smtClean="0">
                <a:solidFill>
                  <a:srgbClr val="000000"/>
                </a:solidFill>
                <a:latin typeface="+mn-lt"/>
              </a:rPr>
              <a:t> (the verse which was just translated) to describe blessings of </a:t>
            </a:r>
            <a:r>
              <a:rPr lang="en-US" sz="3600" dirty="0" err="1" smtClean="0">
                <a:solidFill>
                  <a:srgbClr val="000000"/>
                </a:solidFill>
                <a:latin typeface="+mn-lt"/>
              </a:rPr>
              <a:t>Khilafat</a:t>
            </a:r>
            <a:r>
              <a:rPr lang="en-US" sz="3600" dirty="0" smtClean="0">
                <a:solidFill>
                  <a:srgbClr val="000000"/>
                </a:solidFill>
                <a:latin typeface="+mn-lt"/>
              </a:rPr>
              <a:t>. What does it tell us about our responsibilities?</a:t>
            </a:r>
            <a:endParaRPr lang="en-US" sz="3600" dirty="0">
              <a:solidFill>
                <a:srgbClr val="000000"/>
              </a:solidFill>
              <a:latin typeface="+mn-lt"/>
            </a:endParaRPr>
          </a:p>
        </p:txBody>
      </p:sp>
      <p:sp>
        <p:nvSpPr>
          <p:cNvPr id="6" name="TextBox 5"/>
          <p:cNvSpPr txBox="1"/>
          <p:nvPr/>
        </p:nvSpPr>
        <p:spPr>
          <a:xfrm>
            <a:off x="1986787" y="3860079"/>
            <a:ext cx="4734110" cy="707886"/>
          </a:xfrm>
          <a:prstGeom prst="rect">
            <a:avLst/>
          </a:prstGeom>
          <a:noFill/>
        </p:spPr>
        <p:txBody>
          <a:bodyPr wrap="square" rtlCol="0">
            <a:spAutoFit/>
          </a:bodyPr>
          <a:lstStyle/>
          <a:p>
            <a:pPr algn="ctr"/>
            <a:r>
              <a:rPr lang="en-US" sz="4000" dirty="0" smtClean="0">
                <a:solidFill>
                  <a:srgbClr val="000000"/>
                </a:solidFill>
              </a:rPr>
              <a:t>Share your thoughts</a:t>
            </a:r>
            <a:endParaRPr lang="en-US" sz="4000" dirty="0">
              <a:solidFill>
                <a:srgbClr val="000000"/>
              </a:solidFill>
            </a:endParaRPr>
          </a:p>
        </p:txBody>
      </p:sp>
      <p:sp>
        <p:nvSpPr>
          <p:cNvPr id="3" name="Slide Number Placeholder 2"/>
          <p:cNvSpPr>
            <a:spLocks noGrp="1"/>
          </p:cNvSpPr>
          <p:nvPr>
            <p:ph type="sldNum" sz="quarter" idx="12"/>
          </p:nvPr>
        </p:nvSpPr>
        <p:spPr/>
        <p:txBody>
          <a:bodyPr/>
          <a:lstStyle/>
          <a:p>
            <a:fld id="{D64212AE-C6D7-4DAE-B05A-60F3647E62E0}" type="slidenum">
              <a:rPr lang="en-US" smtClean="0"/>
              <a:t>7</a:t>
            </a:fld>
            <a:endParaRPr lang="en-US"/>
          </a:p>
        </p:txBody>
      </p:sp>
    </p:spTree>
    <p:extLst>
      <p:ext uri="{BB962C8B-B14F-4D97-AF65-F5344CB8AC3E}">
        <p14:creationId xmlns:p14="http://schemas.microsoft.com/office/powerpoint/2010/main" val="3483768278"/>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80757" y="1030430"/>
            <a:ext cx="8280062" cy="5383782"/>
          </a:xfrm>
          <a:prstGeom prst="rect">
            <a:avLst/>
          </a:prstGeom>
        </p:spPr>
        <p:txBody>
          <a:bodyPr wrap="square">
            <a:spAutoFit/>
          </a:bodyPr>
          <a:lstStyle/>
          <a:p>
            <a:pPr algn="just">
              <a:lnSpc>
                <a:spcPct val="115000"/>
              </a:lnSpc>
            </a:pPr>
            <a:r>
              <a:rPr lang="en-US" sz="24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Hadhrat</a:t>
            </a:r>
            <a:r>
              <a:rPr lang="en-US"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Musleh</a:t>
            </a:r>
            <a:r>
              <a:rPr lang="en-US"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Maud (</a:t>
            </a:r>
            <a:r>
              <a:rPr lang="en-US" sz="24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rz</a:t>
            </a:r>
            <a:r>
              <a:rPr lang="en-US"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explains: </a:t>
            </a:r>
          </a:p>
          <a:p>
            <a:pPr algn="just">
              <a:lnSpc>
                <a:spcPct val="115000"/>
              </a:lnSpc>
            </a:pPr>
            <a:endParaRPr lang="en-US" sz="5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4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The verse further says that the fulfillment of this promise will depend on the Muslims’ observing the Prayer and giving the Zakat, and on their obeying the messenger of God in all religious and temporal matters concerning the nation. When they will have fulfilled these conditions, the boon of </a:t>
            </a:r>
            <a:r>
              <a:rPr lang="en-US" sz="2400" b="1" dirty="0" err="1"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Khilafat</a:t>
            </a:r>
            <a:r>
              <a:rPr lang="en-US" sz="24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will be bestowed upon them and they will be made the leaders of nations; their state of fear will give place to a condition of safety and security, Islam will reign supreme in the world, and above all the oneness and unity of God – the real purpose and object of Islam – will become firmly established.</a:t>
            </a:r>
            <a:endParaRPr lang="en-US" sz="20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en-US" sz="2400"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Five Volume Commentary, page 1869</a:t>
            </a:r>
            <a:endPar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8</a:t>
            </a:fld>
            <a:endParaRPr lang="en-US"/>
          </a:p>
        </p:txBody>
      </p:sp>
    </p:spTree>
    <p:extLst>
      <p:ext uri="{BB962C8B-B14F-4D97-AF65-F5344CB8AC3E}">
        <p14:creationId xmlns:p14="http://schemas.microsoft.com/office/powerpoint/2010/main" val="3294069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62642" y="1784779"/>
            <a:ext cx="3935893" cy="3785652"/>
          </a:xfrm>
          <a:prstGeom prst="rect">
            <a:avLst/>
          </a:prstGeom>
          <a:noFill/>
        </p:spPr>
        <p:txBody>
          <a:bodyPr wrap="square" rtlCol="0">
            <a:spAutoFit/>
          </a:bodyPr>
          <a:lstStyle/>
          <a:p>
            <a:pPr lvl="0"/>
            <a:r>
              <a:rPr lang="en-US" sz="2400" dirty="0"/>
              <a:t>Recently, </a:t>
            </a:r>
            <a:r>
              <a:rPr lang="en-US" sz="2400" dirty="0" err="1"/>
              <a:t>Hazur</a:t>
            </a:r>
            <a:r>
              <a:rPr lang="en-US" sz="2400" dirty="0"/>
              <a:t> </a:t>
            </a:r>
            <a:r>
              <a:rPr lang="en-US" sz="2400" dirty="0" smtClean="0"/>
              <a:t>(aba) </a:t>
            </a:r>
            <a:r>
              <a:rPr lang="en-US" sz="2400" dirty="0"/>
              <a:t>made a special appeal </a:t>
            </a:r>
            <a:r>
              <a:rPr lang="en-US" sz="2400" dirty="0" smtClean="0"/>
              <a:t>to raise funds for a cause in which I do not fully believe. I generally commit to pay whatever I can afford for every </a:t>
            </a:r>
            <a:r>
              <a:rPr lang="en-US" sz="2400" dirty="0" err="1" smtClean="0"/>
              <a:t>Jamaat</a:t>
            </a:r>
            <a:r>
              <a:rPr lang="en-US" sz="2400" dirty="0" smtClean="0"/>
              <a:t> campaign but my heart is not fully satisfied with this one so I decided not to pay. Am I justified?</a:t>
            </a:r>
            <a:endParaRPr lang="en-US" sz="2400" dirty="0"/>
          </a:p>
        </p:txBody>
      </p:sp>
      <p:sp>
        <p:nvSpPr>
          <p:cNvPr id="3" name="TextBox 2"/>
          <p:cNvSpPr txBox="1"/>
          <p:nvPr/>
        </p:nvSpPr>
        <p:spPr>
          <a:xfrm>
            <a:off x="5143488" y="1298431"/>
            <a:ext cx="2915857" cy="769441"/>
          </a:xfrm>
          <a:prstGeom prst="rect">
            <a:avLst/>
          </a:prstGeom>
          <a:noFill/>
        </p:spPr>
        <p:txBody>
          <a:bodyPr wrap="none" rtlCol="0">
            <a:spAutoFit/>
          </a:bodyPr>
          <a:lstStyle/>
          <a:p>
            <a:r>
              <a:rPr lang="en-US" sz="4400" b="1" dirty="0" smtClean="0"/>
              <a:t>Discussion I</a:t>
            </a:r>
            <a:endParaRPr lang="en-US" sz="44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9482" y="2096204"/>
            <a:ext cx="3803570" cy="3972430"/>
          </a:xfrm>
          <a:prstGeom prst="rect">
            <a:avLst/>
          </a:prstGeom>
        </p:spPr>
      </p:pic>
      <p:sp>
        <p:nvSpPr>
          <p:cNvPr id="4" name="Slide Number Placeholder 3"/>
          <p:cNvSpPr>
            <a:spLocks noGrp="1"/>
          </p:cNvSpPr>
          <p:nvPr>
            <p:ph type="sldNum" sz="quarter" idx="12"/>
          </p:nvPr>
        </p:nvSpPr>
        <p:spPr/>
        <p:txBody>
          <a:bodyPr/>
          <a:lstStyle/>
          <a:p>
            <a:fld id="{D64212AE-C6D7-4DAE-B05A-60F3647E62E0}" type="slidenum">
              <a:rPr lang="en-US" smtClean="0"/>
              <a:t>9</a:t>
            </a:fld>
            <a:endParaRPr lang="en-US"/>
          </a:p>
        </p:txBody>
      </p:sp>
    </p:spTree>
    <p:extLst>
      <p:ext uri="{BB962C8B-B14F-4D97-AF65-F5344CB8AC3E}">
        <p14:creationId xmlns:p14="http://schemas.microsoft.com/office/powerpoint/2010/main" val="1904279119"/>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Renaissance">
  <a:themeElements>
    <a:clrScheme name="Renaissance">
      <a:dk1>
        <a:srgbClr val="625B48"/>
      </a:dk1>
      <a:lt1>
        <a:srgbClr val="1A2D62"/>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Lucida Grande"/>
        <a:ea typeface="Lucida Grande"/>
        <a:cs typeface="Lucida Grand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C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2487</TotalTime>
  <Words>2223</Words>
  <Application>Microsoft Office PowerPoint</Application>
  <PresentationFormat>On-screen Show (4:3)</PresentationFormat>
  <Paragraphs>173</Paragraphs>
  <Slides>27</Slides>
  <Notes>15</Notes>
  <HiddenSlides>0</HiddenSlides>
  <MMClips>2</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Renaissance</vt:lpstr>
      <vt:lpstr>Office Theme</vt:lpstr>
      <vt:lpstr>Majlis Ansarullah Monthly Meeting</vt:lpstr>
      <vt:lpstr>AGENDA</vt:lpstr>
      <vt:lpstr>PowerPoint Presentation</vt:lpstr>
      <vt:lpstr>PowerPoint Presentation</vt:lpstr>
      <vt:lpstr>PowerPoint Presentation</vt:lpstr>
      <vt:lpstr>PowerPoint Presentation</vt:lpstr>
      <vt:lpstr>Generally, we talk about Ayat-e-Istikhilaaf (the verse which was just translated) to describe blessings of Khilafat. What does it tell us about our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stand?</vt:lpstr>
      <vt:lpstr>How to Improve?</vt:lpstr>
      <vt:lpstr>PowerPoint Presentation</vt:lpstr>
      <vt:lpstr>What is in your Heart?</vt:lpstr>
      <vt:lpstr>Heart Diseases</vt:lpstr>
      <vt:lpstr>How to be Heart Healthy?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Rizwan Alladin</dc:creator>
  <cp:lastModifiedBy>Khan, Pervaiz (P.)</cp:lastModifiedBy>
  <cp:revision>167</cp:revision>
  <dcterms:created xsi:type="dcterms:W3CDTF">2015-11-01T03:33:14Z</dcterms:created>
  <dcterms:modified xsi:type="dcterms:W3CDTF">2016-05-03T17:45:37Z</dcterms:modified>
</cp:coreProperties>
</file>